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717C2-944F-47AC-85CB-BB8E9826F3B3}" v="41" dt="2022-04-30T11:00:37.358"/>
    <p1510:client id="{B79BADBC-6C43-18BB-FD73-A9CD73EC94C5}" v="116" dt="2022-04-30T11:41:58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6C63D40-B96D-407C-9E50-8D38D1415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184440-0F63-4BF4-A3EF-487D2EB800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B8EA-2925-430A-9E50-872C8CE3B7F9}" type="datetime1">
              <a:rPr lang="pl-PL" smtClean="0"/>
              <a:t>30.04.2022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D882D9-4D04-433B-A931-8023A62A12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EFADF7-1118-4B26-92C8-C3F330BBBE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642E-D8A0-443C-A478-13AF094CF9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66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E0E53-B54F-4E52-91C0-702395F23EC4}" type="datetime1">
              <a:rPr lang="pl-PL" smtClean="0"/>
              <a:pPr/>
              <a:t>30.04.2022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716FC-63DA-4729-AE92-D46C8F619554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8350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716FC-63DA-4729-AE92-D46C8F61955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ostokąt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upa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w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w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66165-9E55-4882-95ED-65F856FBAC34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97ECC-7DF2-433B-BE36-52BA523CCB42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FF30F1-CFC9-4D47-BDF9-B7785242368A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BACBB4-D7F7-4738-B6BE-CDCDBCB6732A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1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8ED5FD03-143D-47AC-9FF3-80360CDC958A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pl-PL" noProof="0"/>
          </a:p>
        </p:txBody>
      </p:sp>
      <p:grpSp>
        <p:nvGrpSpPr>
          <p:cNvPr id="8" name="Grupa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w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w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F36F77-EA9F-4DA9-ACF8-3C89D2AB6BC2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4EE0C-BFEA-4A1E-8F4E-A45121BAD65E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A83244-6821-4D88-BBE3-EC6FD0BFCE7A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215D7-5755-4CCA-A43E-9E390046925D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48E4E-E8AC-4E45-A398-5874C5B99DE8}" type="datetime1">
              <a:rPr lang="pl-PL" noProof="0" smtClean="0"/>
              <a:t>30.04.2022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w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w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4FC73B-BC5E-4DCD-B209-FD2078CFA520}" type="datetime1">
              <a:rPr lang="pl-PL" noProof="0" smtClean="0"/>
              <a:t>30.04.2022</a:t>
            </a:fld>
            <a:endParaRPr lang="pl-PL" noProof="0"/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w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w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652E0BC5-64C8-4785-87F7-9C10A6308854}" type="datetime1">
              <a:rPr lang="pl-PL" noProof="0" smtClean="0"/>
              <a:pPr/>
              <a:t>30.04.2022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pl-PL" noProof="0"/>
          </a:p>
        </p:txBody>
      </p:sp>
      <p:grpSp>
        <p:nvGrpSpPr>
          <p:cNvPr id="7" name="Grupa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w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w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l-PL" dirty="0">
                <a:latin typeface="Times New Roman"/>
                <a:cs typeface="Times New Roman"/>
              </a:rPr>
              <a:t>Narodowe święto 3 maja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latin typeface="Times New Roman"/>
                <a:cs typeface="Times New Roman"/>
              </a:rPr>
              <a:t>Aleksandra Jaworska i Eliza </a:t>
            </a:r>
            <a:r>
              <a:rPr lang="pl-PL" dirty="0" err="1">
                <a:latin typeface="Times New Roman"/>
                <a:cs typeface="Times New Roman"/>
              </a:rPr>
              <a:t>Pawlowska</a:t>
            </a:r>
            <a:r>
              <a:rPr lang="pl-PL" dirty="0">
                <a:latin typeface="Times New Roman"/>
                <a:cs typeface="Times New Roman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319A27-6647-4DA9-2E04-10E34523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endParaRPr lang="pl-PL" sz="480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5EA6C5F-E4E1-64A6-DF45-B35BD4B335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" r="2" b="4437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BCE8AB-7439-3523-33FD-5518BA087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latin typeface="Times New Roman"/>
                <a:cs typeface="Times New Roman"/>
              </a:rPr>
              <a:t> Konstytucja 3 maja - uchwalona 3 maja 1791 roku ustawa regulująca ustrój prawny Rzeczypospolitej Obojga Narodów. Powszechnie przyjmuje</a:t>
            </a:r>
            <a:r>
              <a:rPr lang="pl-PL" sz="2400" b="1" dirty="0">
                <a:latin typeface="Times New Roman"/>
                <a:cs typeface="Times New Roman"/>
              </a:rPr>
              <a:t> </a:t>
            </a:r>
            <a:r>
              <a:rPr lang="pl-PL" sz="2400" dirty="0">
                <a:latin typeface="Times New Roman"/>
                <a:cs typeface="Times New Roman"/>
              </a:rPr>
              <a:t>się</a:t>
            </a:r>
            <a:r>
              <a:rPr lang="pl-PL" sz="2400" b="1" dirty="0">
                <a:latin typeface="Times New Roman"/>
                <a:cs typeface="Times New Roman"/>
              </a:rPr>
              <a:t>, </a:t>
            </a:r>
            <a:r>
              <a:rPr lang="pl-PL" sz="2400" dirty="0">
                <a:latin typeface="Times New Roman"/>
                <a:cs typeface="Times New Roman"/>
              </a:rPr>
              <a:t>że Konstytucja 3 maja była pierwszą w Europie i drugą na świecie spisaną Konstytucja.</a:t>
            </a:r>
            <a:r>
              <a:rPr lang="pl-PL" sz="1800" dirty="0">
                <a:latin typeface="Times New Roman"/>
                <a:cs typeface="Times New Roman"/>
              </a:rPr>
              <a:t>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89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A06D7E-3BB5-C552-6EA7-C4A2052C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200" dirty="0">
                <a:latin typeface="Times New Roman"/>
                <a:cs typeface="Times New Roman"/>
              </a:rPr>
              <a:t>Historia:</a:t>
            </a:r>
            <a:endParaRPr lang="pl-PL" sz="32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D6B62B5-396A-32C5-7CA4-D9FBC9CFD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83" y="640080"/>
            <a:ext cx="5588101" cy="5588101"/>
          </a:xfrm>
          <a:prstGeom prst="rect">
            <a:avLst/>
          </a:prstGeom>
        </p:spPr>
      </p:pic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FD838627-1E33-4CAE-750D-4109D368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758" y="1240346"/>
            <a:ext cx="3805971" cy="53961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Clr>
                <a:srgbClr val="9E3611"/>
              </a:buClr>
              <a:buNone/>
            </a:pPr>
            <a:r>
              <a:rPr lang="en-US" sz="2400" b="1" dirty="0">
                <a:latin typeface="Times New Roman"/>
                <a:cs typeface="Times New Roman"/>
              </a:rPr>
              <a:t>3 </a:t>
            </a:r>
            <a:r>
              <a:rPr lang="en-US" sz="2400" b="1" err="1">
                <a:latin typeface="Times New Roman"/>
                <a:cs typeface="Times New Roman"/>
              </a:rPr>
              <a:t>maja</a:t>
            </a:r>
            <a:r>
              <a:rPr lang="en-US" sz="2400" dirty="0">
                <a:latin typeface="Times New Roman"/>
                <a:cs typeface="Times New Roman"/>
              </a:rPr>
              <a:t> 1791 </a:t>
            </a:r>
            <a:r>
              <a:rPr lang="en-US" sz="2400" err="1">
                <a:latin typeface="Times New Roman"/>
                <a:cs typeface="Times New Roman"/>
              </a:rPr>
              <a:t>roku</a:t>
            </a:r>
            <a:r>
              <a:rPr lang="en-US" sz="2400" dirty="0">
                <a:latin typeface="Times New Roman"/>
                <a:cs typeface="Times New Roman"/>
              </a:rPr>
              <a:t> Sejm Wielki, </a:t>
            </a:r>
            <a:r>
              <a:rPr lang="en-US" sz="2400" err="1">
                <a:latin typeface="Times New Roman"/>
                <a:cs typeface="Times New Roman"/>
              </a:rPr>
              <a:t>zwołany</a:t>
            </a:r>
            <a:r>
              <a:rPr lang="en-US" sz="2400" dirty="0">
                <a:latin typeface="Times New Roman"/>
                <a:cs typeface="Times New Roman"/>
              </a:rPr>
              <a:t> w </a:t>
            </a:r>
            <a:r>
              <a:rPr lang="en-US" sz="2400" err="1">
                <a:latin typeface="Times New Roman"/>
                <a:cs typeface="Times New Roman"/>
              </a:rPr>
              <a:t>październiku</a:t>
            </a:r>
            <a:r>
              <a:rPr lang="en-US" sz="2400" dirty="0">
                <a:latin typeface="Times New Roman"/>
                <a:cs typeface="Times New Roman"/>
              </a:rPr>
              <a:t> 1788 </a:t>
            </a:r>
            <a:r>
              <a:rPr lang="en-US" sz="2400" err="1">
                <a:latin typeface="Times New Roman"/>
                <a:cs typeface="Times New Roman"/>
              </a:rPr>
              <a:t>roku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uchwalił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b="1" err="1">
                <a:latin typeface="Times New Roman"/>
                <a:cs typeface="Times New Roman"/>
              </a:rPr>
              <a:t>Konstytucję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Rzeczypospolitej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Obojga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Narodów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err="1">
                <a:latin typeface="Times New Roman"/>
                <a:cs typeface="Times New Roman"/>
              </a:rPr>
              <a:t>Była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pierwszą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b="1" err="1">
                <a:latin typeface="Times New Roman"/>
                <a:cs typeface="Times New Roman"/>
              </a:rPr>
              <a:t>konstytucją</a:t>
            </a:r>
            <a:r>
              <a:rPr lang="en-US" sz="2400" dirty="0">
                <a:latin typeface="Times New Roman"/>
                <a:cs typeface="Times New Roman"/>
              </a:rPr>
              <a:t> w </a:t>
            </a:r>
            <a:r>
              <a:rPr lang="en-US" sz="2400" err="1">
                <a:latin typeface="Times New Roman"/>
                <a:cs typeface="Times New Roman"/>
              </a:rPr>
              <a:t>nowożytnej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Europie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drugą</a:t>
            </a:r>
            <a:r>
              <a:rPr lang="en-US" sz="2400" dirty="0">
                <a:latin typeface="Times New Roman"/>
                <a:cs typeface="Times New Roman"/>
              </a:rPr>
              <a:t> -po </a:t>
            </a:r>
            <a:r>
              <a:rPr lang="en-US" sz="2400" err="1">
                <a:latin typeface="Times New Roman"/>
                <a:cs typeface="Times New Roman"/>
              </a:rPr>
              <a:t>amerykańskiej</a:t>
            </a:r>
            <a:r>
              <a:rPr lang="en-US" sz="2400" dirty="0">
                <a:latin typeface="Times New Roman"/>
                <a:cs typeface="Times New Roman"/>
              </a:rPr>
              <a:t>- </a:t>
            </a:r>
            <a:r>
              <a:rPr lang="en-US" sz="2400" err="1">
                <a:latin typeface="Times New Roman"/>
                <a:cs typeface="Times New Roman"/>
              </a:rPr>
              <a:t>na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świecie</a:t>
            </a:r>
            <a:r>
              <a:rPr lang="en-US" sz="2400" dirty="0">
                <a:latin typeface="Times New Roman"/>
                <a:cs typeface="Times New Roman"/>
              </a:rPr>
              <a:t>. </a:t>
            </a:r>
            <a:r>
              <a:rPr lang="en-US" sz="2400" b="1" err="1">
                <a:latin typeface="Times New Roman"/>
                <a:cs typeface="Times New Roman"/>
              </a:rPr>
              <a:t>Konstytucja</a:t>
            </a:r>
            <a:r>
              <a:rPr lang="en-US" sz="2400" b="1" dirty="0">
                <a:latin typeface="Times New Roman"/>
                <a:cs typeface="Times New Roman"/>
              </a:rPr>
              <a:t> 3 Maja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przekształcała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państwo</a:t>
            </a:r>
            <a:r>
              <a:rPr lang="en-US" sz="2400" dirty="0">
                <a:latin typeface="Times New Roman"/>
                <a:cs typeface="Times New Roman"/>
              </a:rPr>
              <a:t> w </a:t>
            </a:r>
            <a:r>
              <a:rPr lang="en-US" sz="2400" err="1">
                <a:latin typeface="Times New Roman"/>
                <a:cs typeface="Times New Roman"/>
              </a:rPr>
              <a:t>monarchię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konstytucyjną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wprowadzała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zasadę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trójpodziału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władzy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>
              <a:buClr>
                <a:srgbClr val="9E3611"/>
              </a:buClr>
            </a:pPr>
            <a:endParaRPr lang="en-US" sz="1600" dirty="0"/>
          </a:p>
          <a:p>
            <a:pPr>
              <a:buClr>
                <a:srgbClr val="9E3611"/>
              </a:buClr>
            </a:pPr>
            <a:endParaRPr lang="en-US" sz="1600" dirty="0"/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77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tkanina, ołtarz&#10;&#10;Opis wygenerowany automatycznie">
            <a:extLst>
              <a:ext uri="{FF2B5EF4-FFF2-40B4-BE49-F238E27FC236}">
                <a16:creationId xmlns:a16="http://schemas.microsoft.com/office/drawing/2014/main" id="{B3A5CBCF-10E3-127B-8EB8-9A9355D7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6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9C9E39-9AB3-4D6A-0DBE-4F07B8AA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85702" y="4662093"/>
            <a:ext cx="99754" cy="1278985"/>
          </a:xfrm>
        </p:spPr>
        <p:txBody>
          <a:bodyPr>
            <a:normAutofit/>
          </a:bodyPr>
          <a:lstStyle/>
          <a:p>
            <a:pPr algn="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A7999F-22CF-4484-BA42-63435E2FE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889" y="3968004"/>
            <a:ext cx="9140252" cy="1969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b="1" dirty="0">
                <a:latin typeface="Times New Roman"/>
                <a:cs typeface="Times New Roman"/>
              </a:rPr>
              <a:t>Konstytucję 3 Maja</a:t>
            </a:r>
            <a:r>
              <a:rPr lang="pl-PL" sz="2400" dirty="0">
                <a:latin typeface="Times New Roman"/>
                <a:cs typeface="Times New Roman"/>
              </a:rPr>
              <a:t> uchwalono w 19 lat po I </a:t>
            </a:r>
            <a:r>
              <a:rPr lang="pl-PL" sz="2400" b="1" dirty="0">
                <a:latin typeface="Times New Roman"/>
                <a:cs typeface="Times New Roman"/>
              </a:rPr>
              <a:t>rozbiorze</a:t>
            </a:r>
            <a:r>
              <a:rPr lang="pl-PL" sz="2400" dirty="0">
                <a:latin typeface="Times New Roman"/>
                <a:cs typeface="Times New Roman"/>
              </a:rPr>
              <a:t>. W wyniku </a:t>
            </a:r>
            <a:r>
              <a:rPr lang="pl-PL" sz="2400" b="1" dirty="0">
                <a:latin typeface="Times New Roman"/>
                <a:cs typeface="Times New Roman"/>
              </a:rPr>
              <a:t>rozbioru</a:t>
            </a:r>
            <a:r>
              <a:rPr lang="pl-PL" sz="2400" dirty="0">
                <a:latin typeface="Times New Roman"/>
                <a:cs typeface="Times New Roman"/>
              </a:rPr>
              <a:t> Rzeczpospolita utraciła blisko 35% terytorium i 30% ludności. Najcenniejsze z punktu widzenia gospodarczego ziemie Prus Królewskich, ale bez Gdańska i Torunia, zajęły Prusy.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6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E375E3-60AC-0DE4-DD6F-CE408D64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/>
                <a:cs typeface="Times New Roman"/>
              </a:rPr>
              <a:t>Odzyskanie niepodległości polski </a:t>
            </a:r>
            <a:endParaRPr lang="pl-PL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DFBA7E1-D8FB-5313-4BF3-18E5EE848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6" r="999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F49302-7952-EAF9-DED7-E49D7FCC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1700">
                <a:latin typeface="Times New Roman"/>
                <a:cs typeface="Times New Roman"/>
              </a:rPr>
              <a:t>Dzień później, 11 listopada, podpisano w </a:t>
            </a:r>
            <a:r>
              <a:rPr lang="pl-PL" sz="1700" err="1">
                <a:latin typeface="Times New Roman"/>
                <a:cs typeface="Times New Roman"/>
              </a:rPr>
              <a:t>Compiègne</a:t>
            </a:r>
            <a:r>
              <a:rPr lang="pl-PL" sz="1700">
                <a:latin typeface="Times New Roman"/>
                <a:cs typeface="Times New Roman"/>
              </a:rPr>
              <a:t> rozejm kończący I wojnę światową. Tego dnia formalnie Polska odzyskała swoją państwowość i jednocześnie w Warszawie Rada Regencyjna przekazała Józefowi Piłsudskiemu władzę </a:t>
            </a:r>
            <a:r>
              <a:rPr lang="pl-PL" sz="1700" err="1">
                <a:latin typeface="Times New Roman"/>
                <a:cs typeface="Times New Roman"/>
              </a:rPr>
              <a:t>wojskową.Zakończenie</a:t>
            </a:r>
            <a:r>
              <a:rPr lang="pl-PL" sz="1700">
                <a:latin typeface="Times New Roman"/>
                <a:cs typeface="Times New Roman"/>
              </a:rPr>
              <a:t> I wojny światowej nie oznaczało dla Polaków końca </a:t>
            </a:r>
            <a:r>
              <a:rPr lang="pl-PL" sz="1700" err="1">
                <a:latin typeface="Times New Roman"/>
                <a:cs typeface="Times New Roman"/>
              </a:rPr>
              <a:t>walk.Odzyskanie</a:t>
            </a:r>
            <a:r>
              <a:rPr lang="pl-PL" sz="1700">
                <a:latin typeface="Times New Roman"/>
                <a:cs typeface="Times New Roman"/>
              </a:rPr>
              <a:t> niepodległości było skutkiem I wojny światowej, o który zabiegali polscy patrioci swymi zabiegami militarnymi i dyplomatycznymi. II Rzeczpospolita była jednak solą w oku byłych zaborców. W 1939 roku Niemcy i Rosja ponownie podzieli się naszymi terenami. Powrót polskiej państwowości jest więc jedną z przyczyn II wojny światowej.</a:t>
            </a:r>
            <a:endParaRPr lang="pl-PL" sz="1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4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0707D-5841-41A3-B3F5-FD5979CA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F05012-3070-48EC-BC58-E908A8D7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osoba, osoby, grupa, pozujący&#10;&#10;Opis wygenerowany automatycznie">
            <a:extLst>
              <a:ext uri="{FF2B5EF4-FFF2-40B4-BE49-F238E27FC236}">
                <a16:creationId xmlns:a16="http://schemas.microsoft.com/office/drawing/2014/main" id="{AF23DBFE-ACA8-FC8C-7C30-BC61230DF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34" r="1" b="1503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EAD004-AB0B-4352-9991-A040EA93D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zewnętrzne, mężczyzna, ubrany&#10;&#10;Opis wygenerowany automatycznie">
            <a:extLst>
              <a:ext uri="{FF2B5EF4-FFF2-40B4-BE49-F238E27FC236}">
                <a16:creationId xmlns:a16="http://schemas.microsoft.com/office/drawing/2014/main" id="{48A363E0-231D-94D4-C066-13D9EB629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996636-4F39-D9BB-FC0A-60B24657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  <a:latin typeface="Times New Roman"/>
                <a:cs typeface="Times New Roman"/>
              </a:rPr>
              <a:t>DziĘkujemy</a:t>
            </a:r>
            <a:r>
              <a:rPr lang="pl-PL" dirty="0">
                <a:solidFill>
                  <a:schemeClr val="tx1"/>
                </a:solidFill>
                <a:latin typeface="Times New Roman"/>
                <a:cs typeface="Times New Roman"/>
              </a:rPr>
              <a:t> za uwagę!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C3765B0-02F5-DB9E-1323-4C029391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07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</Words>
  <Application>Microsoft Office PowerPoint</Application>
  <PresentationFormat>Panoramiczny</PresentationFormat>
  <Paragraphs>1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Drewniana czcionka</vt:lpstr>
      <vt:lpstr>Narodowe święto 3 maja</vt:lpstr>
      <vt:lpstr>Prezentacja programu PowerPoint</vt:lpstr>
      <vt:lpstr>Historia:</vt:lpstr>
      <vt:lpstr>Prezentacja programu PowerPoint</vt:lpstr>
      <vt:lpstr>Odzyskanie niepodległości polski </vt:lpstr>
      <vt:lpstr>Prezentacja programu PowerPoint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95</cp:revision>
  <dcterms:created xsi:type="dcterms:W3CDTF">2022-04-30T10:48:35Z</dcterms:created>
  <dcterms:modified xsi:type="dcterms:W3CDTF">2022-04-30T11:42:03Z</dcterms:modified>
</cp:coreProperties>
</file>