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71" r:id="rId6"/>
    <p:sldId id="260" r:id="rId7"/>
    <p:sldId id="273" r:id="rId8"/>
    <p:sldId id="274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44818-33D6-4CD2-82A0-15FC808B703C}" type="datetimeFigureOut">
              <a:rPr lang="sk-SK" smtClean="0"/>
              <a:t>13. 7. 2010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CFACE-E2F1-4BD3-8FFB-F52B16799DE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google.sk/imgres?imgurl=http://upload.wikimedia.org/wikipedia/commons/thumb/5/58/Gerstenkoerner.jpg/88px-Gerstenkoerner.jpg&amp;imgrefurl=http://sk.wikipedia.org/wiki/Ja%25C4%258Dme%25C5%2588&amp;usg=__jw_0MlVreA9jQzCk889s8g2-Axs=&amp;h=120&amp;w=88&amp;sz=5&amp;hl=sk&amp;start=5&amp;um=1&amp;itbs=1&amp;tbnid=nMdCVy5PeYSIWM:&amp;tbnh=88&amp;tbnw=65&amp;prev=/images%3Fq%3Dzrno%2Bja%25C4%258Dme%25C5%2588a%26um%3D1%26hl%3Dsk%26sa%3DX%26tbs%3Disch: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sk/imgres?imgurl=http://blog.sme.sk/blog/5072/104363/vlocky_res.JPG&amp;imgrefurl=http://markovicova.blog.sme.sk/c/104363/Krasa-ukryta-v-kuchyni.html&amp;usg=__9YrYLiX0RE-kAIhDplCoRLtjdU8=&amp;h=382&amp;w=436&amp;sz=40&amp;hl=sk&amp;start=2&amp;um=1&amp;itbs=1&amp;tbnid=-SOuN4CSCircrM:&amp;tbnh=110&amp;tbnw=126&amp;prev=/images%3Fq%3Dovsen%25C3%25A9%2Bvlo%25C4%258Dky%26um%3D1%26hl%3Dsk%26tbs%3Disch:1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aros.cz/photos/osiva-a-krmiva/oves_sety_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9600" dirty="0" smtClean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Druhy obilia</a:t>
            </a:r>
            <a:endParaRPr lang="sk-SK" sz="96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C000"/>
                </a:solidFill>
              </a:rPr>
              <a:t>Vecné učenie 3.ročník</a:t>
            </a:r>
            <a:endParaRPr lang="sk-SK" dirty="0">
              <a:solidFill>
                <a:srgbClr val="FFC000"/>
              </a:solidFill>
            </a:endParaRPr>
          </a:p>
        </p:txBody>
      </p:sp>
      <p:pic>
        <p:nvPicPr>
          <p:cNvPr id="23555" name="Picture 3" descr="C:\Documents and Settings\PC02\Local Settings\Temporary Internet Files\Content.IE5\G9QF4LE3\MC90033173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72008"/>
            <a:ext cx="1045675" cy="1795604"/>
          </a:xfrm>
          <a:prstGeom prst="rect">
            <a:avLst/>
          </a:prstGeom>
          <a:noFill/>
        </p:spPr>
      </p:pic>
      <p:pic>
        <p:nvPicPr>
          <p:cNvPr id="23556" name="Picture 4" descr="C:\Documents and Settings\PC02\Local Settings\Temporary Internet Files\Content.IE5\P8ASMXIB\MC9003347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480"/>
            <a:ext cx="1059790" cy="1829714"/>
          </a:xfrm>
          <a:prstGeom prst="rect">
            <a:avLst/>
          </a:prstGeom>
          <a:noFill/>
        </p:spPr>
      </p:pic>
      <p:pic>
        <p:nvPicPr>
          <p:cNvPr id="23558" name="Picture 6" descr="C:\Documents and Settings\PC02\Local Settings\Temporary Internet Files\Content.IE5\XWMS1CX3\MC90033478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34083">
            <a:off x="500034" y="428604"/>
            <a:ext cx="884225" cy="1837030"/>
          </a:xfrm>
          <a:prstGeom prst="rect">
            <a:avLst/>
          </a:prstGeom>
          <a:noFill/>
        </p:spPr>
      </p:pic>
      <p:pic>
        <p:nvPicPr>
          <p:cNvPr id="23559" name="Picture 7" descr="C:\Documents and Settings\PC02\Local Settings\Temporary Internet Files\Content.IE5\MNSC2AHZ\MC90031907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04"/>
            <a:ext cx="1194206" cy="1815084"/>
          </a:xfrm>
          <a:prstGeom prst="rect">
            <a:avLst/>
          </a:prstGeom>
          <a:noFill/>
        </p:spPr>
      </p:pic>
      <p:pic>
        <p:nvPicPr>
          <p:cNvPr id="23560" name="Picture 8" descr="C:\Documents and Settings\PC02\Local Settings\Temporary Internet Files\Content.IE5\KH0GRA0W\MC90037016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857760"/>
            <a:ext cx="907999" cy="1813255"/>
          </a:xfrm>
          <a:prstGeom prst="rect">
            <a:avLst/>
          </a:prstGeom>
          <a:noFill/>
        </p:spPr>
      </p:pic>
      <p:pic>
        <p:nvPicPr>
          <p:cNvPr id="23561" name="Picture 9" descr="C:\Documents and Settings\PC02\Local Settings\Temporary Internet Files\Content.IE5\F7HCDD16\MC90019925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4643446"/>
            <a:ext cx="1143754" cy="1910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itchFamily="34" charset="0"/>
              </a:rPr>
              <a:t>Jačmeň</a:t>
            </a:r>
            <a:endParaRPr lang="sk-SK" dirty="0">
              <a:latin typeface="Berlin Sans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Vyrába sa z neho slad  /výroba piva/</a:t>
            </a:r>
            <a:endParaRPr lang="sk-SK" dirty="0"/>
          </a:p>
        </p:txBody>
      </p:sp>
      <p:pic>
        <p:nvPicPr>
          <p:cNvPr id="4" name="Picture 8" descr="File:Escourgeon-Hordeum vulgare subsp. vulg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834" y="2714620"/>
            <a:ext cx="3715166" cy="2786082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57290" y="3429000"/>
            <a:ext cx="3975100" cy="2879725"/>
          </a:xfrm>
          <a:prstGeom prst="rect">
            <a:avLst/>
          </a:prstGeom>
        </p:spPr>
      </p:pic>
      <p:pic>
        <p:nvPicPr>
          <p:cNvPr id="31746" name="Picture 2" descr="http://t2.gstatic.com/images?q=tbn:nMdCVy5PeYSIWM:http://upload.wikimedia.org/wikipedia/commons/thumb/5/58/Gerstenkoerner.jpg/88px-Gerstenkoern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000504"/>
            <a:ext cx="619125" cy="83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itchFamily="34" charset="0"/>
              </a:rPr>
              <a:t>            Ovos</a:t>
            </a:r>
            <a:endParaRPr lang="sk-SK" dirty="0">
              <a:latin typeface="Berlin Sans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 zo zŕn sa vyrábajú ovsené vločky</a:t>
            </a:r>
            <a:endParaRPr lang="sk-SK" dirty="0"/>
          </a:p>
        </p:txBody>
      </p:sp>
      <p:pic>
        <p:nvPicPr>
          <p:cNvPr id="4" name="Picture 6" descr="ovos-kvetenst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5662" y="285728"/>
            <a:ext cx="32083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oves_sety_1"/>
          <p:cNvPicPr>
            <a:picLocks noChangeAspect="1" noChangeArrowheads="1"/>
          </p:cNvPicPr>
          <p:nvPr/>
        </p:nvPicPr>
        <p:blipFill>
          <a:blip r:embed="rId3" cstate="print"/>
          <a:srcRect l="10709" r="10709"/>
          <a:stretch>
            <a:fillRect/>
          </a:stretch>
        </p:blipFill>
        <p:spPr bwMode="auto">
          <a:xfrm>
            <a:off x="0" y="0"/>
            <a:ext cx="4547208" cy="3857652"/>
          </a:xfrm>
          <a:prstGeom prst="rect">
            <a:avLst/>
          </a:prstGeom>
          <a:noFill/>
        </p:spPr>
      </p:pic>
      <p:pic>
        <p:nvPicPr>
          <p:cNvPr id="30722" name="Picture 2" descr="Fotka produktu ">
            <a:hlinkClick r:id="rId4" tooltip="Klikni pre zväčšenie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286388"/>
            <a:ext cx="1428760" cy="1428760"/>
          </a:xfrm>
          <a:prstGeom prst="rect">
            <a:avLst/>
          </a:prstGeom>
          <a:noFill/>
        </p:spPr>
      </p:pic>
      <p:pic>
        <p:nvPicPr>
          <p:cNvPr id="30724" name="Picture 4" descr="http://t2.gstatic.com/images?q=tbn:-SOuN4CSCircrM:http://blog.sme.sk/blog/5072/104363/vlocky_r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5357826"/>
            <a:ext cx="1500198" cy="1309698"/>
          </a:xfrm>
          <a:prstGeom prst="rect">
            <a:avLst/>
          </a:prstGeom>
          <a:noFill/>
        </p:spPr>
      </p:pic>
      <p:sp>
        <p:nvSpPr>
          <p:cNvPr id="10" name="Šípka doprava 9"/>
          <p:cNvSpPr/>
          <p:nvPr/>
        </p:nvSpPr>
        <p:spPr>
          <a:xfrm>
            <a:off x="3357554" y="5857892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k-SK" sz="8000" b="1" dirty="0" smtClean="0">
                <a:solidFill>
                  <a:srgbClr val="002060"/>
                </a:solidFill>
                <a:latin typeface="Agency FB" pitchFamily="34" charset="0"/>
              </a:rPr>
              <a:t>Na jar sa seje obilie</a:t>
            </a:r>
            <a:endParaRPr lang="sk-SK" sz="8000" b="1" dirty="0" smtClean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002060"/>
                </a:solidFill>
                <a:latin typeface="Agency FB" pitchFamily="34" charset="0"/>
              </a:rPr>
              <a:t>Obilie</a:t>
            </a:r>
            <a:endParaRPr lang="sk-SK" sz="7200" b="1" dirty="0">
              <a:solidFill>
                <a:srgbClr val="002060"/>
              </a:solidFill>
              <a:latin typeface="Agency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5400" b="1" dirty="0" smtClean="0">
                <a:solidFill>
                  <a:srgbClr val="FFFF00"/>
                </a:solidFill>
                <a:latin typeface="Agency FB" pitchFamily="34" charset="0"/>
              </a:rPr>
              <a:t>Rastie a dozrieva – žltne.</a:t>
            </a:r>
          </a:p>
          <a:p>
            <a:endParaRPr lang="sk-SK" sz="5400" b="1" dirty="0" smtClean="0">
              <a:solidFill>
                <a:srgbClr val="FFFF00"/>
              </a:solidFill>
              <a:latin typeface="Agency FB" pitchFamily="34" charset="0"/>
            </a:endParaRPr>
          </a:p>
          <a:p>
            <a:r>
              <a:rPr lang="sk-SK" sz="6000" b="1" dirty="0" smtClean="0">
                <a:solidFill>
                  <a:srgbClr val="00B050"/>
                </a:solidFill>
                <a:latin typeface="Agency FB" pitchFamily="34" charset="0"/>
              </a:rPr>
              <a:t>V lete začína žatva.</a:t>
            </a:r>
            <a:endParaRPr lang="sk-SK" sz="6000" b="1" dirty="0">
              <a:solidFill>
                <a:srgbClr val="00B05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b="1" dirty="0" smtClean="0">
                <a:solidFill>
                  <a:srgbClr val="002060"/>
                </a:solidFill>
                <a:latin typeface="Agency FB" pitchFamily="34" charset="0"/>
              </a:rPr>
              <a:t>Žatva na obilnom poli</a:t>
            </a:r>
            <a:endParaRPr lang="sk-SK" sz="8000" b="1" dirty="0">
              <a:solidFill>
                <a:srgbClr val="00206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MMMMMMMMMMM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8000"/>
            <a:ext cx="3015421" cy="1980000"/>
          </a:xfrm>
          <a:prstGeom prst="rect">
            <a:avLst/>
          </a:prstGeom>
        </p:spPr>
      </p:pic>
      <p:pic>
        <p:nvPicPr>
          <p:cNvPr id="2" name="Obrázok 1" descr="AAAAAAAA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53200" cy="1980000"/>
          </a:xfrm>
          <a:prstGeom prst="rect">
            <a:avLst/>
          </a:prstGeom>
        </p:spPr>
      </p:pic>
      <p:pic>
        <p:nvPicPr>
          <p:cNvPr id="3" name="Obrázok 2" descr="SSSSSSSSSS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500306"/>
            <a:ext cx="2640000" cy="1980000"/>
          </a:xfrm>
          <a:prstGeom prst="rect">
            <a:avLst/>
          </a:prstGeom>
        </p:spPr>
      </p:pic>
      <p:pic>
        <p:nvPicPr>
          <p:cNvPr id="4" name="Obrázok 3" descr="llllllllllllllllllllllllllllllllllllll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8500" y="0"/>
            <a:ext cx="3415500" cy="1980000"/>
          </a:xfrm>
          <a:prstGeom prst="rect">
            <a:avLst/>
          </a:prstGeom>
        </p:spPr>
      </p:pic>
      <p:pic>
        <p:nvPicPr>
          <p:cNvPr id="6" name="Obrázok 5" descr="OOOOOOOOOOOOOO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0"/>
            <a:ext cx="1980000" cy="1980000"/>
          </a:xfrm>
          <a:prstGeom prst="rect">
            <a:avLst/>
          </a:prstGeom>
        </p:spPr>
      </p:pic>
      <p:pic>
        <p:nvPicPr>
          <p:cNvPr id="26626" name="Picture 2" descr="http://www.sme.sk/vydania/20071016/photo/sm-006-1016-zatva-krosl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3388" y="4878000"/>
            <a:ext cx="3030612" cy="1980000"/>
          </a:xfrm>
          <a:prstGeom prst="rect">
            <a:avLst/>
          </a:prstGeom>
          <a:noFill/>
        </p:spPr>
      </p:pic>
      <p:pic>
        <p:nvPicPr>
          <p:cNvPr id="26628" name="Picture 4" descr="http://img.topky.sk/160954.jpg/Kombajn-pole-Jupiter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878000"/>
            <a:ext cx="1980000" cy="1980000"/>
          </a:xfrm>
          <a:prstGeom prst="rect">
            <a:avLst/>
          </a:prstGeom>
          <a:noFill/>
        </p:spPr>
      </p:pic>
      <p:pic>
        <p:nvPicPr>
          <p:cNvPr id="26630" name="Picture 6" descr="http://www.agrofoods.sk/images/nahlady/schaumasil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472" y="2357430"/>
            <a:ext cx="1989950" cy="198000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143240" y="292893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C00000"/>
                </a:solidFill>
                <a:latin typeface="Agency FB" pitchFamily="34" charset="0"/>
              </a:rPr>
              <a:t>kombajn</a:t>
            </a:r>
            <a:endParaRPr lang="sk-SK" sz="6000" b="1" dirty="0">
              <a:solidFill>
                <a:srgbClr val="C00000"/>
              </a:solidFill>
              <a:latin typeface="Agency FB" pitchFamily="34" charset="0"/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 rot="5400000" flipH="1" flipV="1">
            <a:off x="5250661" y="217883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rot="16200000" flipV="1">
            <a:off x="4036215" y="2393149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 rot="10800000">
            <a:off x="2786050" y="2214554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5357818" y="392906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rot="16200000" flipH="1">
            <a:off x="5143504" y="4143380"/>
            <a:ext cx="85725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 rot="5400000">
            <a:off x="4071934" y="4286256"/>
            <a:ext cx="71438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rot="5400000">
            <a:off x="2643174" y="3929066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 rot="19674841">
            <a:off x="-1527420" y="594378"/>
            <a:ext cx="11178867" cy="3582990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Arial Black" pitchFamily="34" charset="0"/>
              </a:rPr>
              <a:t/>
            </a:r>
            <a:br>
              <a:rPr lang="sk-SK" sz="4000" dirty="0">
                <a:latin typeface="Arial Black" pitchFamily="34" charset="0"/>
              </a:rPr>
            </a:br>
            <a:r>
              <a:rPr lang="sk-SK" sz="4000" dirty="0">
                <a:latin typeface="Arial Black" pitchFamily="34" charset="0"/>
              </a:rPr>
              <a:t/>
            </a:r>
            <a:br>
              <a:rPr lang="sk-SK" sz="4000" dirty="0">
                <a:latin typeface="Arial Black" pitchFamily="34" charset="0"/>
              </a:rPr>
            </a:br>
            <a:r>
              <a:rPr lang="sk-SK" sz="4000" dirty="0">
                <a:latin typeface="Arial Black" pitchFamily="34" charset="0"/>
              </a:rPr>
              <a:t/>
            </a:r>
            <a:br>
              <a:rPr lang="sk-SK" sz="4000" dirty="0">
                <a:latin typeface="Arial Black" pitchFamily="34" charset="0"/>
              </a:rPr>
            </a:br>
            <a:r>
              <a:rPr lang="sk-SK" sz="4000" dirty="0">
                <a:latin typeface="Arial Black" pitchFamily="34" charset="0"/>
              </a:rPr>
              <a:t/>
            </a:r>
            <a:br>
              <a:rPr lang="sk-SK" sz="4000" dirty="0">
                <a:latin typeface="Arial Black" pitchFamily="34" charset="0"/>
              </a:rPr>
            </a:br>
            <a:r>
              <a:rPr lang="sk-SK" sz="9800" dirty="0">
                <a:solidFill>
                  <a:srgbClr val="002060"/>
                </a:solidFill>
                <a:effectLst/>
                <a:latin typeface="Berlin Sans FB" pitchFamily="34" charset="0"/>
              </a:rPr>
              <a:t>HLAVNÉ DRUHY </a:t>
            </a:r>
            <a:r>
              <a:rPr lang="sk-SK" sz="9800" dirty="0" smtClean="0">
                <a:solidFill>
                  <a:srgbClr val="002060"/>
                </a:solidFill>
                <a:effectLst/>
                <a:latin typeface="Berlin Sans FB" pitchFamily="34" charset="0"/>
              </a:rPr>
              <a:t>OBILIA</a:t>
            </a:r>
            <a:endParaRPr lang="sk-SK" sz="9800" dirty="0">
              <a:solidFill>
                <a:srgbClr val="002060"/>
              </a:solidFill>
              <a:effectLst/>
              <a:latin typeface="Berlin Sans FB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rgbClr val="FFFF00"/>
                </a:solidFill>
                <a:latin typeface="Berlin Sans FB" pitchFamily="34" charset="0"/>
              </a:rPr>
              <a:t>Obilniny</a:t>
            </a:r>
            <a:endParaRPr lang="sk-SK" sz="5400" dirty="0">
              <a:solidFill>
                <a:srgbClr val="FFFF00"/>
              </a:solidFill>
              <a:latin typeface="Berlin Sans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s</a:t>
            </a:r>
            <a:r>
              <a:rPr lang="sk-SK" sz="4000" dirty="0" smtClean="0"/>
              <a:t>ú jednoročné rastliny, ktoré človek pestuje na poli</a:t>
            </a:r>
            <a:endParaRPr lang="sk-SK" sz="4000" dirty="0"/>
          </a:p>
        </p:txBody>
      </p:sp>
      <p:pic>
        <p:nvPicPr>
          <p:cNvPr id="34818" name="Picture 2" descr="http://www.astraia.sk/images/gallery/obili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876"/>
            <a:ext cx="1685925" cy="2362200"/>
          </a:xfrm>
          <a:prstGeom prst="rect">
            <a:avLst/>
          </a:prstGeom>
          <a:noFill/>
        </p:spPr>
      </p:pic>
      <p:pic>
        <p:nvPicPr>
          <p:cNvPr id="34820" name="Picture 4" descr="http://img.flog.pravda.sk/2009/06/02/tuK_223106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000372"/>
            <a:ext cx="4762500" cy="367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itchFamily="34" charset="0"/>
              </a:rPr>
              <a:t>Pšenica</a:t>
            </a:r>
            <a:endParaRPr lang="sk-SK" dirty="0">
              <a:latin typeface="Berlin Sans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to naša najobľúbenejšia obilnina</a:t>
            </a:r>
            <a:endParaRPr lang="sk-SK" dirty="0"/>
          </a:p>
        </p:txBody>
      </p:sp>
      <p:pic>
        <p:nvPicPr>
          <p:cNvPr id="4" name="Picture 6" descr="klas_psen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60" r="10052"/>
          <a:stretch>
            <a:fillRect/>
          </a:stretch>
        </p:blipFill>
        <p:spPr bwMode="auto">
          <a:xfrm>
            <a:off x="6378575" y="642918"/>
            <a:ext cx="27654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00496" y="3428976"/>
            <a:ext cx="3826525" cy="3429024"/>
          </a:xfrm>
          <a:prstGeom prst="rect">
            <a:avLst/>
          </a:prstGeom>
        </p:spPr>
      </p:pic>
      <p:pic>
        <p:nvPicPr>
          <p:cNvPr id="33796" name="Picture 4" descr="http://www.jk-machinery.com/gallery/1/379-psenice_zr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600075" cy="600075"/>
          </a:xfrm>
          <a:prstGeom prst="rect">
            <a:avLst/>
          </a:prstGeom>
          <a:noFill/>
        </p:spPr>
      </p:pic>
      <p:pic>
        <p:nvPicPr>
          <p:cNvPr id="33798" name="Picture 6" descr="Triticum vulgare, pšeni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46" y="3929066"/>
            <a:ext cx="4286250" cy="342900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00496" y="3338513"/>
            <a:ext cx="3927475" cy="3519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993300"/>
            </a:gs>
            <a:gs pos="100000">
              <a:srgbClr val="CC99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Berlin Sans FB" pitchFamily="34" charset="0"/>
              </a:rPr>
              <a:t>Raž</a:t>
            </a:r>
            <a:endParaRPr lang="sk-SK" dirty="0">
              <a:latin typeface="Berlin Sans FB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88013" y="428604"/>
            <a:ext cx="3455987" cy="3240088"/>
          </a:xfrm>
          <a:prstGeom prst="rect">
            <a:avLst/>
          </a:prstGeom>
        </p:spPr>
      </p:pic>
      <p:pic>
        <p:nvPicPr>
          <p:cNvPr id="32772" name="Picture 4" descr="http://www.pannonmill.hu/images/oldalak/Rozslisz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643174" cy="5759001"/>
          </a:xfrm>
          <a:prstGeom prst="rect">
            <a:avLst/>
          </a:prstGeom>
          <a:noFill/>
        </p:spPr>
      </p:pic>
      <p:pic>
        <p:nvPicPr>
          <p:cNvPr id="32774" name="Picture 6" descr="Secale cereale, ra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214818"/>
            <a:ext cx="4286250" cy="3429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28860" y="4857760"/>
            <a:ext cx="2674928" cy="179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63</Words>
  <Application>Microsoft Office PowerPoint</Application>
  <PresentationFormat>Prezentácia na obrazovke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Druhy obilia</vt:lpstr>
      <vt:lpstr>Na jar sa seje obilie</vt:lpstr>
      <vt:lpstr>Obilie</vt:lpstr>
      <vt:lpstr>Žatva na obilnom poli</vt:lpstr>
      <vt:lpstr>Snímka 5</vt:lpstr>
      <vt:lpstr>    HLAVNÉ DRUHY OBILIA</vt:lpstr>
      <vt:lpstr>Obilniny</vt:lpstr>
      <vt:lpstr>Pšenica</vt:lpstr>
      <vt:lpstr>Raž</vt:lpstr>
      <vt:lpstr>Jačmeň</vt:lpstr>
      <vt:lpstr>            Ovos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Žatva</dc:title>
  <dc:creator>Your User Name</dc:creator>
  <cp:lastModifiedBy>Your User Name</cp:lastModifiedBy>
  <cp:revision>6</cp:revision>
  <dcterms:created xsi:type="dcterms:W3CDTF">2010-07-13T20:43:25Z</dcterms:created>
  <dcterms:modified xsi:type="dcterms:W3CDTF">2010-07-13T22:43:25Z</dcterms:modified>
</cp:coreProperties>
</file>