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8" r:id="rId23"/>
    <p:sldId id="279" r:id="rId24"/>
    <p:sldId id="281" r:id="rId25"/>
    <p:sldId id="283" r:id="rId26"/>
    <p:sldId id="280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14837-97D9-43FB-8C40-C865D6F6C6D9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87777-25ED-4711-A166-C9DE1AB4131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 obrázkoch sú deti rôznej farby pleti. Všetky</a:t>
            </a:r>
            <a:r>
              <a:rPr lang="sk-SK" baseline="0" dirty="0" smtClean="0"/>
              <a:t> majú rovnaké právo na život.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Môžeme opakovať orientáciu v čase – ročné obdobia, mesiace, dni...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Porozprávajte</a:t>
            </a:r>
            <a:r>
              <a:rPr lang="sk-SK" baseline="0" dirty="0" smtClean="0"/>
              <a:t> sa so žiakmi o dolných obrázkoch – ochrana kmeňov stromov, výsadba stromov, spracovanie dreva.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Môžete sa porozprávať, čo znamená, že bez práce nie sú koláče.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Kvety na posledných dvoch obrázkoch – hore jabloň, dole marhuľa. Zvážte návštevu kvetinárstva, určite by to bolo fajn.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</a:t>
            </a:r>
            <a:r>
              <a:rPr lang="sk-SK" baseline="0" dirty="0" smtClean="0"/>
              <a:t> kvetu šípovej ruže šípka, z kvetu hrušky hruška, z kvetu gaštana gaštan. Význam gaštanov – prikrmovanie zveri v zime.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Existuje veľa kníh o liečivých rastlinách. Skúste sa o niektorej z nich porozprávať so žiakmi.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Určite urobíte deťom veľkú radosť</a:t>
            </a:r>
            <a:r>
              <a:rPr lang="sk-SK" baseline="0" dirty="0" smtClean="0"/>
              <a:t> ak si spolu pripravíte niektorý z čajov.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Aké</a:t>
            </a:r>
            <a:r>
              <a:rPr lang="sk-SK" baseline="0" dirty="0" smtClean="0"/>
              <a:t> rastliny majú žiaci doma? Aké máte v škole? Čo je na poslednom obrázku? Ako sa staráme o </a:t>
            </a:r>
            <a:r>
              <a:rPr lang="sk-SK" baseline="0" smtClean="0"/>
              <a:t>izbové rastliny?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 strede je</a:t>
            </a:r>
            <a:r>
              <a:rPr lang="sk-SK" baseline="0" dirty="0" smtClean="0"/>
              <a:t> obrázok chameleóna. Zdôrazníme význam ochrany prírody.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Lesy poznáme listnaté, ihličnaté a zmiešané. Nájdi</a:t>
            </a:r>
            <a:r>
              <a:rPr lang="sk-SK" baseline="0" dirty="0" smtClean="0"/>
              <a:t> obrázok lesa na jeseň!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So žiakmi sa porozprávame o podmienkach vhodných pre život rastlín, nezabudnime</a:t>
            </a:r>
            <a:r>
              <a:rPr lang="sk-SK" baseline="0" dirty="0" smtClean="0"/>
              <a:t> na ochranu lesov, stromov, spomeňme chránené rastliny.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Zdravá výživa.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Rastliny poskytujú ešte napríklad papier, druhy papiera, šetrenie papiera,</a:t>
            </a:r>
            <a:r>
              <a:rPr lang="sk-SK" baseline="0" dirty="0" smtClean="0"/>
              <a:t> zber papiera.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 obrázku</a:t>
            </a:r>
            <a:r>
              <a:rPr lang="sk-SK" baseline="0" dirty="0" smtClean="0"/>
              <a:t> od firmy </a:t>
            </a:r>
            <a:r>
              <a:rPr lang="sk-SK" baseline="0" dirty="0" err="1" smtClean="0"/>
              <a:t>Stiefel</a:t>
            </a:r>
            <a:r>
              <a:rPr lang="sk-SK" baseline="0" dirty="0" smtClean="0"/>
              <a:t> sú rôzne druhy kríkov. Porozprávajte sa o nich so žiakmi, nezabudnime na ich význam, napr. šípkový čaj.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Pozri</a:t>
            </a:r>
            <a:r>
              <a:rPr lang="sk-SK" baseline="0" dirty="0" smtClean="0"/>
              <a:t> Virtuálna knižnica – Mgr. Viera </a:t>
            </a:r>
            <a:r>
              <a:rPr lang="sk-SK" baseline="0" dirty="0" err="1" smtClean="0"/>
              <a:t>Žofajová</a:t>
            </a:r>
            <a:r>
              <a:rPr lang="sk-SK" baseline="0" dirty="0" smtClean="0"/>
              <a:t>: Stavba tela rastlín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Podzemnicu olejnú žiaci asi poznajú ako arašidy.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Žiakom</a:t>
            </a:r>
            <a:r>
              <a:rPr lang="sk-SK" baseline="0" dirty="0" smtClean="0"/>
              <a:t> vysvetlíme, ktorá časť rastliny je stonka.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7777-25ED-4711-A166-C9DE1AB41319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948-D8CB-4D24-B4E8-8F18C45C8377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9F6-8516-4D39-AC39-9AC0E968F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948-D8CB-4D24-B4E8-8F18C45C8377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9F6-8516-4D39-AC39-9AC0E968F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948-D8CB-4D24-B4E8-8F18C45C8377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9F6-8516-4D39-AC39-9AC0E968F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948-D8CB-4D24-B4E8-8F18C45C8377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9F6-8516-4D39-AC39-9AC0E968F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948-D8CB-4D24-B4E8-8F18C45C8377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9F6-8516-4D39-AC39-9AC0E968F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948-D8CB-4D24-B4E8-8F18C45C8377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9F6-8516-4D39-AC39-9AC0E968F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948-D8CB-4D24-B4E8-8F18C45C8377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9F6-8516-4D39-AC39-9AC0E968F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948-D8CB-4D24-B4E8-8F18C45C8377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9F6-8516-4D39-AC39-9AC0E968F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948-D8CB-4D24-B4E8-8F18C45C8377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9F6-8516-4D39-AC39-9AC0E968F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948-D8CB-4D24-B4E8-8F18C45C8377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9F6-8516-4D39-AC39-9AC0E968F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948-D8CB-4D24-B4E8-8F18C45C8377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9F6-8516-4D39-AC39-9AC0E968F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C3948-D8CB-4D24-B4E8-8F18C45C8377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FE9F6-8516-4D39-AC39-9AC0E968F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39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hyperlink" Target="http://www.hdtapety.sk/download.php?pozadie=2607&amp;id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sk/imgres?imgurl=http://recepty.mraveniste.cz/pcs/pcs_ingredience/spenat-spenatove-recepty.jpg&amp;imgrefurl=http://recepty.mraveniste.cz/seznam.php?idselect=55&amp;filtr=ingredience&amp;page=1&amp;row=15&amp;order=datum&amp;usg=__jLJkgETxj5GbiDZFJSYZZIe2pnE=&amp;h=160&amp;w=240&amp;sz=22&amp;hl=sk&amp;start=19&amp;zoom=1&amp;tbnid=A3XiL1q2eZ3DcM:&amp;tbnh=73&amp;tbnw=110&amp;ei=IdtNTcu6E4L1sgbK0cCQDQ&amp;prev=/images?q=spenat&amp;hl=sk&amp;biw=1276&amp;bih=615&amp;gbv=2&amp;tbs=isch:1&amp;itbs=1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hyperlink" Target="http://www.google.sk/imgres?imgurl=http://www.dietologie.cz/recepty/hlavni-jidla-jidelnicek/spenat-s-vejcem-a-bramborovymi-knedliky/spenat-vejce-bramborovy-knedlik.jpg&amp;imgrefurl=http://www.dietologie.cz/recepty/hlavni-jidla-jidelnicek/spenat-s-vejcem-a-bramborovymi-knedliky/spenat-vejce-knedlik.html&amp;usg=__mKx2YSwQwy2tOWMpd530kDrrmM0=&amp;h=270&amp;w=225&amp;sz=21&amp;hl=sk&amp;start=18&amp;zoom=1&amp;tbnid=M3dd2o2aPnrcTM:&amp;tbnh=113&amp;tbnw=94&amp;ei=IdtNTcu6E4L1sgbK0cCQDQ&amp;prev=/images?q=spenat&amp;hl=sk&amp;biw=1276&amp;bih=615&amp;gbv=2&amp;tbs=isch:1&amp;itbs=1" TargetMode="External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2130425"/>
            <a:ext cx="6512768" cy="1470025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Rastliny</a:t>
            </a:r>
            <a:r>
              <a:rPr lang="sk-SK" sz="5400" dirty="0" smtClean="0"/>
              <a:t> </a:t>
            </a:r>
            <a:endParaRPr lang="sk-SK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tiefel.sk/tovar/17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4087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Časti tela rastlín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Telo rastliny tvorí koreň, stonka, kvet, list.</a:t>
            </a:r>
            <a:endParaRPr lang="sk-SK" dirty="0"/>
          </a:p>
        </p:txBody>
      </p:sp>
      <p:pic>
        <p:nvPicPr>
          <p:cNvPr id="43010" name="Picture 2" descr="http://t0.gstatic.com/images?q=tbn:ANd9GcSqzoxMuJ-JIfopbjtKihYZ3UI0hEoH2kZrlsWyf9tdz90G8e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3593504" cy="449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Picture 2" descr="http://www.oskole.sk/userfiles/image/novy/obrazky%20OSKOLE/Prirodoveda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132856"/>
            <a:ext cx="2376264" cy="452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Koreň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Drží rastlinu pevne v zemi.</a:t>
            </a:r>
          </a:p>
          <a:p>
            <a:r>
              <a:rPr lang="sk-SK" dirty="0" smtClean="0"/>
              <a:t>Rastlina koreňom prijíma vodu a výživu.</a:t>
            </a:r>
          </a:p>
          <a:p>
            <a:r>
              <a:rPr lang="sk-SK" dirty="0" smtClean="0"/>
              <a:t>Korene niektorých rastlín sú jedlé.</a:t>
            </a:r>
            <a:endParaRPr lang="sk-SK" dirty="0"/>
          </a:p>
        </p:txBody>
      </p:sp>
      <p:pic>
        <p:nvPicPr>
          <p:cNvPr id="46082" name="Picture 2" descr="http://t2.gstatic.com/images?q=tbn:ANd9GcQc_Vt1yb9Km84qxdXqdNwQtLbqGrhANdKQX5m7NZkity0k95j8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2152650" cy="201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4" name="Picture 4" descr="http://t1.gstatic.com/images?q=tbn:ANd9GcQsEySSUD06UiQDIq7dBAm6SbbF-9uzns7gdhCeUtdfPB6GF0nN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14752"/>
            <a:ext cx="1857375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6" name="Picture 6" descr="http://t2.gstatic.com/images?q=tbn:ANd9GcQL51eAL2sIpCYoN8tlCERznCA94thbmcrw8cyN86srrHvEFVVHZ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5661248"/>
            <a:ext cx="1085850" cy="762000"/>
          </a:xfrm>
          <a:prstGeom prst="rect">
            <a:avLst/>
          </a:prstGeom>
          <a:noFill/>
        </p:spPr>
      </p:pic>
      <p:pic>
        <p:nvPicPr>
          <p:cNvPr id="46088" name="Picture 8" descr="http://i.sme.sk/cdata/4/50/5017294/zemiaky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52800"/>
            <a:ext cx="3600400" cy="337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0" name="Picture 10" descr="http://t1.gstatic.com/images?q=tbn:ANd9GcSLs7TdqPw7qXTTW8oVY8Cxf2s6eDUJlBB4ZtOZahWi3ywNnpxW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772816"/>
            <a:ext cx="1534988" cy="153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Stonka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Vyrastá z koreňa rastliny, je nad zemou.</a:t>
            </a:r>
          </a:p>
          <a:p>
            <a:r>
              <a:rPr lang="sk-SK" dirty="0" smtClean="0"/>
              <a:t>Stonky môžu byť krátke, dlhé, rovné, zakrivené, niektoré sa plazia po zemi.</a:t>
            </a:r>
          </a:p>
          <a:p>
            <a:r>
              <a:rPr lang="sk-SK" dirty="0" smtClean="0"/>
              <a:t>Stonkou sa vedie voda a živiny do všetkých častí rastliny.</a:t>
            </a:r>
            <a:endParaRPr lang="sk-SK" dirty="0"/>
          </a:p>
        </p:txBody>
      </p:sp>
      <p:pic>
        <p:nvPicPr>
          <p:cNvPr id="25602" name="Picture 2" descr="http://carozahrady.sk/liecivebylinky/large/bazalkaprav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861048"/>
            <a:ext cx="1584176" cy="2645421"/>
          </a:xfrm>
          <a:prstGeom prst="rect">
            <a:avLst/>
          </a:prstGeom>
          <a:noFill/>
        </p:spPr>
      </p:pic>
      <p:pic>
        <p:nvPicPr>
          <p:cNvPr id="25604" name="Picture 4" descr="http://zdravie.okamzite.eu/images/duskatymianova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861048"/>
            <a:ext cx="1800200" cy="2716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Stonka bylín je dužinatá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Pomenuj obrázky a povedz, aké ročné obdobie nám pripomínajú.</a:t>
            </a:r>
            <a:endParaRPr lang="sk-SK" dirty="0"/>
          </a:p>
        </p:txBody>
      </p:sp>
      <p:pic>
        <p:nvPicPr>
          <p:cNvPr id="49154" name="Picture 2" descr="http://t0.gstatic.com/images?q=tbn:ANd9GcQeBpoD9AjJDtxDAWcvhVpCLV6qR_ePVEe7Ta6cTw_Pb3fYW-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6" name="Picture 4" descr="http://t2.gstatic.com/images?q=tbn:ANd9GcQwleFef7hWr7uFpWCwpvS3GRKE4W3Y7IpB-OspfUEoxcL6P1qA2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2855999" cy="214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60" name="Picture 8" descr="http://t1.gstatic.com/images?q=tbn:ANd9GcTGhVpWfGBEejro86pDxl2qBP0Ljur9rhThYMg3e4wFkbiBC1qiQ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01008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282154"/>
          </a:xfrm>
        </p:spPr>
        <p:txBody>
          <a:bodyPr/>
          <a:lstStyle/>
          <a:p>
            <a:r>
              <a:rPr lang="sk-SK" dirty="0" smtClean="0"/>
              <a:t>Stonka stromov je drevnatá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Volá sa KMEŇ.</a:t>
            </a:r>
            <a:endParaRPr lang="sk-SK" dirty="0"/>
          </a:p>
        </p:txBody>
      </p:sp>
      <p:pic>
        <p:nvPicPr>
          <p:cNvPr id="50178" name="Picture 2" descr="http://t2.gstatic.com/images?q=tbn:ANd9GcTxZtpr13I89lkiMgVBsMiLlLpcw8QJLhlUPrxQ-vSZ2lyJvr2o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242887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0" name="Picture 4" descr="http://t3.gstatic.com/images?q=tbn:ANd9GcTprmnm3S6IBX_kYm9YkVmd0De4lEEkRk-S3oo52Gw1-7to-g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85992"/>
            <a:ext cx="2731181" cy="208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2" name="Picture 6" descr="http://t3.gstatic.com/images?q=tbn:ANd9GcTdGK7JaJmiehqmkfW3-cEBuZ--XBvmehSNWVo5NriKLMzqGzpx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643446"/>
            <a:ext cx="2915816" cy="204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184" name="Picture 8" descr="http://t0.gstatic.com/images?q=tbn:ANd9GcSJ4GWJHDbqBFsQZNMKxyB25o-vYglzisO0mKX59PpAxqaQxe1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714884"/>
            <a:ext cx="2643066" cy="199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6" name="Picture 10" descr="http://t0.gstatic.com/images?q=tbn:ANd9GcTZ3Aov-MgjC_3RcwK2Iv_kkO2k_1EHc1KKRO1uJFjiMHdlOz_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428868"/>
            <a:ext cx="264795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Obilie má dutú stonku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637112"/>
          </a:xfrm>
        </p:spPr>
        <p:txBody>
          <a:bodyPr/>
          <a:lstStyle/>
          <a:p>
            <a:r>
              <a:rPr lang="sk-SK" dirty="0" smtClean="0"/>
              <a:t>Volá sa STEBLO.</a:t>
            </a:r>
          </a:p>
          <a:p>
            <a:r>
              <a:rPr lang="sk-SK" dirty="0" smtClean="0"/>
              <a:t>Čo je na týchto obrázkoch?</a:t>
            </a:r>
            <a:endParaRPr lang="sk-SK" dirty="0"/>
          </a:p>
        </p:txBody>
      </p:sp>
      <p:pic>
        <p:nvPicPr>
          <p:cNvPr id="53252" name="Picture 4" descr="http://t2.gstatic.com/images?q=tbn:ANd9GcQzi0rRSjqneJHNF6InLp3cgh_EViUcdw9u6_bsDQ3SbaOjyZ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21088"/>
            <a:ext cx="260032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4" name="Picture 6" descr="http://t0.gstatic.com/images?q=tbn:ANd9GcQe0V0tD4RZdt_NVeV7XtCSEe43i1VTc4ZpvTtdwWSkk4m_vvI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2808312" cy="201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8" name="Picture 10" descr="http://t1.gstatic.com/images?q=tbn:ANd9GcQ2MzWGMR0bRMCOWasSdgRd9BRroz-tFEiJXh07Hd3v5RFMqq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25144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62" name="Picture 14" descr="http://t0.gstatic.com/images?q=tbn:ANd9GcS4isS93bxpja4PjNPfH0rWIcEIDW58FuXQlMOJN_X7AHzuHWwDW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429000"/>
            <a:ext cx="2448272" cy="250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Listy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Zo stonky vyrastajú listy.</a:t>
            </a:r>
          </a:p>
          <a:p>
            <a:r>
              <a:rPr lang="sk-SK" dirty="0" smtClean="0"/>
              <a:t>Majú rôzny tvar a veľkosť.</a:t>
            </a:r>
          </a:p>
          <a:p>
            <a:r>
              <a:rPr lang="sk-SK" dirty="0" smtClean="0"/>
              <a:t>Sú veľmi dôležité, rastlina nimi prijíma svetlo, vzduch a vodu.</a:t>
            </a:r>
            <a:endParaRPr lang="sk-SK" dirty="0"/>
          </a:p>
        </p:txBody>
      </p:sp>
      <p:pic>
        <p:nvPicPr>
          <p:cNvPr id="55298" name="Picture 2" descr="http://t3.gstatic.com/images?q=tbn:ANd9GcRijmLqyzd1knfnyhSSXJMfXHOfoytgjGXEPENnRaTT6nTyJ4SC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2684468" cy="211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0" name="Picture 4" descr="http://t3.gstatic.com/images?q=tbn:ANd9GcTkui05eYN_BOTPGMLtwcbtwMtphSmFhVHNdj_EbN3_N2Dh02CD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14818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4" name="Picture 8" descr="http://t2.gstatic.com/images?q=tbn:ANd9GcQmSjrn2cBVg0jGA-Is1BFk7FiqMaws_Az328YkdGHFzzxZAVW2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221088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Kvety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Kvety majú rozličný tvar, veľkosť, farbu i vôňu.</a:t>
            </a:r>
          </a:p>
          <a:p>
            <a:r>
              <a:rPr lang="sk-SK" dirty="0" smtClean="0"/>
              <a:t>Niektoré rastliny majú jeden kvet, iné rastliny majú veľa kvetov.</a:t>
            </a:r>
            <a:endParaRPr lang="sk-SK" dirty="0"/>
          </a:p>
        </p:txBody>
      </p:sp>
      <p:pic>
        <p:nvPicPr>
          <p:cNvPr id="54274" name="Picture 2" descr="http://t0.gstatic.com/images?q=tbn:ANd9GcSUo-dtje8QIyjoNE4Veb-piS2vLv3QcRM0yLG9iH8r0jfzBb-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2619375" cy="174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ĺžnik 5"/>
          <p:cNvSpPr/>
          <p:nvPr/>
        </p:nvSpPr>
        <p:spPr>
          <a:xfrm>
            <a:off x="4283968" y="321297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4278" name="Picture 6" descr="http://t3.gstatic.com/images?q=tbn:ANd9GcQIqp9TNMCKLSlvZ0LAsKZZxXR0_levy4-DpBg23Wtp4Pjuu55kL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996952"/>
            <a:ext cx="2476500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82" name="Picture 10" descr="http://t2.gstatic.com/images?q=tbn:ANd9GcTuA10TkGNcPK28fY6kObL7m9sc-dqx2SAbrd9v0q_1kYIvYch1v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501008"/>
            <a:ext cx="1924050" cy="2371726"/>
          </a:xfrm>
          <a:prstGeom prst="rect">
            <a:avLst/>
          </a:prstGeom>
          <a:noFill/>
        </p:spPr>
      </p:pic>
      <p:pic>
        <p:nvPicPr>
          <p:cNvPr id="54284" name="Picture 12" descr="http://t3.gstatic.com/images?q=tbn:ANd9GcQeO7gbj9UqPUoBFhWRIeJb6r2ww8pp6XP_ij6HJNiB_900Al5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869160"/>
            <a:ext cx="2476500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Plody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 opelení sa z kvetov vyvíjajú plody.</a:t>
            </a:r>
            <a:endParaRPr lang="sk-SK" dirty="0"/>
          </a:p>
        </p:txBody>
      </p:sp>
      <p:pic>
        <p:nvPicPr>
          <p:cNvPr id="59398" name="Picture 6" descr="http://t2.gstatic.com/images?q=tbn:ANd9GcSdDl7KMQ8QdVMwXSxWSHN630eDZWK97wGKry4I74YRgdm3MG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2466975" cy="1847851"/>
          </a:xfrm>
          <a:prstGeom prst="rect">
            <a:avLst/>
          </a:prstGeom>
          <a:noFill/>
        </p:spPr>
      </p:pic>
      <p:pic>
        <p:nvPicPr>
          <p:cNvPr id="59400" name="Picture 8" descr="http://lh5.ggpht.com/_65SMnzh93aw/SgquRnYE_qI/AAAAAAAADag/xzQg0dDTbIs/sipova_ruza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2495600" cy="1871700"/>
          </a:xfrm>
          <a:prstGeom prst="rect">
            <a:avLst/>
          </a:prstGeom>
          <a:noFill/>
        </p:spPr>
      </p:pic>
      <p:pic>
        <p:nvPicPr>
          <p:cNvPr id="59402" name="Picture 10" descr="http://t1.gstatic.com/images?q=tbn:ANd9GcR-lWGBnirP8-qfjWOnAO8ALvyPVtkmhr7TMayZy2woyd84zYg-h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276872"/>
            <a:ext cx="2466975" cy="1847851"/>
          </a:xfrm>
          <a:prstGeom prst="rect">
            <a:avLst/>
          </a:prstGeom>
          <a:noFill/>
        </p:spPr>
      </p:pic>
      <p:pic>
        <p:nvPicPr>
          <p:cNvPr id="59404" name="Picture 12" descr="http://t0.gstatic.com/images?q=tbn:ANd9GcRv3h0-SNiwZRg0qjEs6s5cOZdguQiedW0TKRF-IkIe3WV_a9eQX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653136"/>
            <a:ext cx="952500" cy="1371601"/>
          </a:xfrm>
          <a:prstGeom prst="rect">
            <a:avLst/>
          </a:prstGeom>
          <a:noFill/>
        </p:spPr>
      </p:pic>
      <p:pic>
        <p:nvPicPr>
          <p:cNvPr id="12" name="Picture 12" descr="http://t0.gstatic.com/images?q=tbn:ANd9GcRv3h0-SNiwZRg0qjEs6s5cOZdguQiedW0TKRF-IkIe3WV_a9eQX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3516" y="4293096"/>
            <a:ext cx="952500" cy="1371601"/>
          </a:xfrm>
          <a:prstGeom prst="rect">
            <a:avLst/>
          </a:prstGeom>
          <a:noFill/>
        </p:spPr>
      </p:pic>
      <p:pic>
        <p:nvPicPr>
          <p:cNvPr id="59406" name="Picture 14" descr="http://t0.gstatic.com/images?q=tbn:ANd9GcQmqjBlEtVtSwZ8i3OzcEfGJcCcGERvNcsnsPeoI9yPXysO3XWJ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204864"/>
            <a:ext cx="2428875" cy="1885950"/>
          </a:xfrm>
          <a:prstGeom prst="rect">
            <a:avLst/>
          </a:prstGeom>
          <a:noFill/>
        </p:spPr>
      </p:pic>
      <p:pic>
        <p:nvPicPr>
          <p:cNvPr id="59410" name="Picture 18" descr="http://t2.gstatic.com/images?q=tbn:ANd9GcQpsG6D41UhE1msy1LhtM4uWl_o74EwIG7qFigmTDUFfzEPpah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293096"/>
            <a:ext cx="2543175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 zemi žijú ľudia, živočíchy, rastliny</a:t>
            </a:r>
            <a:endParaRPr lang="sk-SK" dirty="0"/>
          </a:p>
        </p:txBody>
      </p:sp>
      <p:pic>
        <p:nvPicPr>
          <p:cNvPr id="1026" name="Picture 2" descr="http://www.gatestore.eu/work_abroad/graphics/common/imidzovky/about_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2600325" cy="263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aloeveraforever.sk/images/zvier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2667000" cy="258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www.moneo.sk/fotografie/img560/liecive_rastli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929066"/>
            <a:ext cx="5286375" cy="247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Semená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Sú uložené v plodoch, po zasadení z nich vyrastú nové rastliny.</a:t>
            </a:r>
            <a:endParaRPr lang="sk-SK" dirty="0"/>
          </a:p>
        </p:txBody>
      </p:sp>
      <p:pic>
        <p:nvPicPr>
          <p:cNvPr id="61442" name="Picture 2" descr="http://t1.gstatic.com/images?q=tbn:ANd9GcQpcVRwmMSGVYIMDhInJB1okOJmgNV7sYHjEhbAB6miHelx8rD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924944"/>
            <a:ext cx="1728192" cy="1368152"/>
          </a:xfrm>
          <a:prstGeom prst="rect">
            <a:avLst/>
          </a:prstGeom>
          <a:noFill/>
        </p:spPr>
      </p:pic>
      <p:pic>
        <p:nvPicPr>
          <p:cNvPr id="61444" name="Picture 4" descr="http://t2.gstatic.com/images?q=tbn:ANd9GcQK5b7zj8gqHpxwlYIRihsvhph5ewKUyvuLJlOzeKanVn3__hqYd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924944"/>
            <a:ext cx="1656184" cy="1512168"/>
          </a:xfrm>
          <a:prstGeom prst="rect">
            <a:avLst/>
          </a:prstGeom>
          <a:noFill/>
        </p:spPr>
      </p:pic>
      <p:pic>
        <p:nvPicPr>
          <p:cNvPr id="61446" name="Picture 6" descr="http://t0.gstatic.com/images?q=tbn:ANd9GcQACrceqWAs0BxjaWPBEmNnvKgQA5a_mYwFw0pSb2_ZDJKt-B2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420888"/>
            <a:ext cx="1905000" cy="2171701"/>
          </a:xfrm>
          <a:prstGeom prst="rect">
            <a:avLst/>
          </a:prstGeom>
          <a:noFill/>
        </p:spPr>
      </p:pic>
      <p:pic>
        <p:nvPicPr>
          <p:cNvPr id="61448" name="Picture 8" descr="http://t2.gstatic.com/images?q=tbn:ANd9GcTWVbg7Dn6XLglAglBVYMYb6eqj1HwUpZ7Z2WAoMqBfYZvk7A9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000636"/>
            <a:ext cx="2905125" cy="1571626"/>
          </a:xfrm>
          <a:prstGeom prst="rect">
            <a:avLst/>
          </a:prstGeom>
          <a:noFill/>
        </p:spPr>
      </p:pic>
      <p:pic>
        <p:nvPicPr>
          <p:cNvPr id="61450" name="Picture 10" descr="http://t2.gstatic.com/images?q=tbn:ANd9GcRiI6Y1C3QisjwMkbsBCXevJPxMhv463Vu97uSqt8NcV2VCaG9Im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2466975" cy="1847851"/>
          </a:xfrm>
          <a:prstGeom prst="rect">
            <a:avLst/>
          </a:prstGeom>
          <a:noFill/>
        </p:spPr>
      </p:pic>
      <p:pic>
        <p:nvPicPr>
          <p:cNvPr id="61452" name="Picture 12" descr="http://t3.gstatic.com/images?q=tbn:ANd9GcQl3zs5qgaV97AnQOoRadE9aT1Ewxg826OtV2dXT3xhTPk02oO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7FB"/>
              </a:clrFrom>
              <a:clrTo>
                <a:srgbClr val="F6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50057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dirty="0" smtClean="0"/>
              <a:t>Liečivé rastliny</a:t>
            </a:r>
            <a:endParaRPr lang="sk-SK" dirty="0"/>
          </a:p>
        </p:txBody>
      </p:sp>
      <p:pic>
        <p:nvPicPr>
          <p:cNvPr id="64518" name="Picture 6" descr="http://t2.gstatic.com/images?q=tbn:ANd9GcThpIsdeOdmCBq7kXe-PiGgER7Ud9Mfn7ZHg1XVx4Bg3c34GHm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724" y="2276872"/>
            <a:ext cx="271414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20" name="Picture 8" descr="http://t2.gstatic.com/images?q=tbn:ANd9GcQRPBJb5Ej5_E761-HJJdm8L9wZMR-5JCqNnipeZ88IQat6ac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348880"/>
            <a:ext cx="230425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22" name="Picture 10" descr="http://t3.gstatic.com/images?q=tbn:ANd9GcTo0N-Lh-9pdWwdWsGl_yUBCLOHrhAKmJ2gudMakqQSoL-EzOt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357430"/>
            <a:ext cx="223224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dirty="0" smtClean="0"/>
              <a:t>Čo je na týchto obrázkoch?</a:t>
            </a:r>
            <a:endParaRPr lang="sk-SK" dirty="0"/>
          </a:p>
        </p:txBody>
      </p:sp>
      <p:pic>
        <p:nvPicPr>
          <p:cNvPr id="66562" name="Picture 2" descr="http://t0.gstatic.com/images?q=tbn:ANd9GcREd7F1Mk486FbHBEBgRst7JNWS2nY_J2upqcb8h6IUSMzdssv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060848"/>
            <a:ext cx="2647950" cy="1872208"/>
          </a:xfrm>
          <a:prstGeom prst="rect">
            <a:avLst/>
          </a:prstGeom>
          <a:noFill/>
        </p:spPr>
      </p:pic>
      <p:pic>
        <p:nvPicPr>
          <p:cNvPr id="66564" name="Picture 4" descr="http://t0.gstatic.com/images?q=tbn:ANd9GcRzVcb_HPit2m3LpwpKBcqW7jEp42HmiO7my2oXm97Zea3If1-AL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628800"/>
            <a:ext cx="1733550" cy="2628900"/>
          </a:xfrm>
          <a:prstGeom prst="rect">
            <a:avLst/>
          </a:prstGeom>
          <a:noFill/>
        </p:spPr>
      </p:pic>
      <p:pic>
        <p:nvPicPr>
          <p:cNvPr id="66566" name="Picture 6" descr="http://t0.gstatic.com/images?q=tbn:ANd9GcQsFklEDM3wnq_Q6krTyNGbxw9CpcbkfXluCJsc917WkrwqE4f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268760"/>
            <a:ext cx="2133600" cy="2143125"/>
          </a:xfrm>
          <a:prstGeom prst="rect">
            <a:avLst/>
          </a:prstGeom>
          <a:noFill/>
        </p:spPr>
      </p:pic>
      <p:pic>
        <p:nvPicPr>
          <p:cNvPr id="66568" name="Picture 8" descr="http://www.najlekaren.eu/493-493-large/matovy-aj-40-g-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3501008"/>
            <a:ext cx="2857500" cy="2857500"/>
          </a:xfrm>
          <a:prstGeom prst="rect">
            <a:avLst/>
          </a:prstGeom>
          <a:noFill/>
        </p:spPr>
      </p:pic>
      <p:pic>
        <p:nvPicPr>
          <p:cNvPr id="66570" name="Picture 10" descr="http://t0.gstatic.com/images?q=tbn:ANd9GcQukCupxh4PXyuqSekC0UlcvbRx7mnqyXMd3zeWmHk_d25EH95PMQ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581128"/>
            <a:ext cx="2619375" cy="1752600"/>
          </a:xfrm>
          <a:prstGeom prst="rect">
            <a:avLst/>
          </a:prstGeom>
          <a:noFill/>
        </p:spPr>
      </p:pic>
      <p:pic>
        <p:nvPicPr>
          <p:cNvPr id="66572" name="Picture 12" descr="http://t1.gstatic.com/images?q=tbn:ANd9GcS8wM_rM5zIZnFpqNMRMyWtA8QN5VAxyqR1ob2uREO-i8WPtcNqt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797152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Význam zelených rastlín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Rastliny vylučujú kyslík, ktorý potrebujú všetky živé organizmy na dýchanie.</a:t>
            </a:r>
          </a:p>
          <a:p>
            <a:r>
              <a:rPr lang="sk-SK" dirty="0" smtClean="0"/>
              <a:t>Preto sa usilujeme, aby sme mali okolo seba veľa rastlín.</a:t>
            </a:r>
          </a:p>
          <a:p>
            <a:r>
              <a:rPr lang="sk-SK" dirty="0" smtClean="0"/>
              <a:t>Rastliny máme v bytoch, v parkoch, chodíme do lesa, kde sú stromy.</a:t>
            </a:r>
          </a:p>
          <a:p>
            <a:r>
              <a:rPr lang="sk-SK" dirty="0" smtClean="0"/>
              <a:t>Rastliny sú živé, prijímajú potravu, dýchajú, rastú, pohybujú sa, vyvíjajú sa, rozmnožujú 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dirty="0" smtClean="0"/>
              <a:t>Izbové rastliny</a:t>
            </a:r>
            <a:endParaRPr lang="sk-SK" dirty="0"/>
          </a:p>
        </p:txBody>
      </p:sp>
      <p:pic>
        <p:nvPicPr>
          <p:cNvPr id="68610" name="Picture 2" descr="http://www.rodina-peniaze.sk/img/full/2/81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257600"/>
            <a:ext cx="3215680" cy="2411760"/>
          </a:xfrm>
          <a:prstGeom prst="rect">
            <a:avLst/>
          </a:prstGeom>
          <a:noFill/>
        </p:spPr>
      </p:pic>
      <p:pic>
        <p:nvPicPr>
          <p:cNvPr id="68620" name="Picture 12" descr="http://t2.gstatic.com/images?q=tbn:ANd9GcQOBUusAZYHUJsnjLepLaq_bR5L9twBkQZhNnMoFtx6KQRAK-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060848"/>
            <a:ext cx="2466975" cy="1847851"/>
          </a:xfrm>
          <a:prstGeom prst="rect">
            <a:avLst/>
          </a:prstGeom>
          <a:noFill/>
        </p:spPr>
      </p:pic>
      <p:pic>
        <p:nvPicPr>
          <p:cNvPr id="68622" name="Picture 14" descr="http://t1.gstatic.com/images?q=tbn:ANd9GcTdB8irTe8PIxvhHXhw2uV6nA78lnrLyqEpbN47dsreldzRzLe6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988840"/>
            <a:ext cx="2476500" cy="1847851"/>
          </a:xfrm>
          <a:prstGeom prst="rect">
            <a:avLst/>
          </a:prstGeom>
          <a:noFill/>
        </p:spPr>
      </p:pic>
      <p:pic>
        <p:nvPicPr>
          <p:cNvPr id="68624" name="Picture 16" descr="http://t0.gstatic.com/images?q=tbn:ANd9GcQiO14hcc-Ap0Te6ocu8vqNkACNM7Hc-cTnRSxtGLz0EnOlscP3c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86000" cy="1895476"/>
          </a:xfrm>
          <a:prstGeom prst="rect">
            <a:avLst/>
          </a:prstGeom>
          <a:noFill/>
        </p:spPr>
      </p:pic>
      <p:pic>
        <p:nvPicPr>
          <p:cNvPr id="68626" name="Picture 18" descr="http://t3.gstatic.com/images?q=tbn:ANd9GcSGUqSeQi8nU31u09KMlCY8O7BRKkfW-7sMPreyuGS75E5qqT5lW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320877"/>
            <a:ext cx="2232248" cy="2276475"/>
          </a:xfrm>
          <a:prstGeom prst="rect">
            <a:avLst/>
          </a:prstGeom>
          <a:noFill/>
        </p:spPr>
      </p:pic>
      <p:pic>
        <p:nvPicPr>
          <p:cNvPr id="68628" name="Picture 20" descr="http://t3.gstatic.com/images?q=tbn:ANd9GcRLEQ22n2rUKAgHG_TRkfwoemc5ydvlffTTd0fYP9E0-xhotrXvK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437112"/>
            <a:ext cx="3028950" cy="2018531"/>
          </a:xfrm>
          <a:prstGeom prst="rect">
            <a:avLst/>
          </a:prstGeom>
          <a:noFill/>
        </p:spPr>
      </p:pic>
      <p:pic>
        <p:nvPicPr>
          <p:cNvPr id="68630" name="Picture 22" descr="http://t2.gstatic.com/images?q=tbn:ANd9GcThzIrc5bSR1BG_R7mjHS6WbxHYa2p3wcjWK6eh7GZhaYFo_Zi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2564904"/>
            <a:ext cx="1485900" cy="1524001"/>
          </a:xfrm>
          <a:prstGeom prst="rect">
            <a:avLst/>
          </a:prstGeom>
          <a:noFill/>
        </p:spPr>
      </p:pic>
      <p:pic>
        <p:nvPicPr>
          <p:cNvPr id="68632" name="Picture 24" descr="http://t0.gstatic.com/images?q=tbn:ANd9GcQTlpm2Ky7G_ng6K6n1YscO29ZVkTLUasmLbISS1NQgw6O2Ct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188640"/>
            <a:ext cx="15240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dirty="0" smtClean="0"/>
              <a:t>Parky</a:t>
            </a:r>
            <a:endParaRPr lang="sk-SK" dirty="0"/>
          </a:p>
        </p:txBody>
      </p:sp>
      <p:pic>
        <p:nvPicPr>
          <p:cNvPr id="68612" name="Picture 4" descr="http://t3.gstatic.com/images?q=tbn:ANd9GcT88K0UZj5D2SMc63vO2kJRWheh8k9Z1dwzQWuUz8COBVBEDgcO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302433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06" name="Picture 2" descr="http://t2.gstatic.com/images?q=tbn:ANd9GcQjue69cECr0shK5JrzCnRO-95rIA12tPFvyIIBbYEBfrs2QUmV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08" name="Picture 4" descr="http://t1.gstatic.com/images?q=tbn:ANd9GcQB_ex_Yg-FzVdqz7S4dTCCaJbt183mmASYXgV2Ae7mO8AOryl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72816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10" name="Picture 6" descr="http://t0.gstatic.com/images?q=tbn:ANd9GcTvIjHpabjflGnf2O5k-fR35Oj3iArFu7UJeDsm-V72DDARe2K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772816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12" name="Picture 8" descr="http://t2.gstatic.com/images?q=tbn:ANd9GcSJEkzYB72pJ-GxJluIUqOj8zH01kEN_lvoL9SrGx1IFP91ay_Hy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005064"/>
            <a:ext cx="36724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Les je zásobáreň kyslíka, vody a ticha.</a:t>
            </a:r>
            <a:endParaRPr lang="sk-SK" dirty="0"/>
          </a:p>
        </p:txBody>
      </p:sp>
      <p:pic>
        <p:nvPicPr>
          <p:cNvPr id="69634" name="Picture 2" descr="http://t2.gstatic.com/images?q=tbn:ANd9GcQO32Gfe1-hkBF1cecOA9X7stjZXa54aIHgnsdM1r123sPXjq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Les v jesen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556792"/>
            <a:ext cx="4762500" cy="2676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t1.gstatic.com/images?q=tbn:ANd9GcST2V6hUn4ZFNoyy6VV3xt2F-zGgqsQ93GMA8HYzDX19XvZzELYP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365104"/>
            <a:ext cx="3528392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t1.gstatic.com/images?q=tbn:ANd9GcQYWOU82hZt4RC_8UwMIb5OcvZLXfpJIe1FUTuW43-NzpSNv8Tj3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861048"/>
            <a:ext cx="2304256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Ľudia</a:t>
            </a:r>
            <a:endParaRPr lang="sk-SK" dirty="0"/>
          </a:p>
        </p:txBody>
      </p:sp>
      <p:pic>
        <p:nvPicPr>
          <p:cNvPr id="13316" name="Picture 4" descr="http://t0.gstatic.com/images?q=tbn:ANd9GcTAnKj9liZCv9HQ7p-lqfZUULWICh9iqnqRe9vyl2JSf-i8hQAL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643314"/>
            <a:ext cx="2877121" cy="2811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http://t3.gstatic.com/images?q=tbn:ANd9GcSDgYf8gd7cOJpx-4Vwc4bp3Xgk4S5tS7UgB_w6cvGuDCAHvdl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428736"/>
            <a:ext cx="302433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http://t3.gstatic.com/images?q=tbn:ANd9GcRfhEDCSWp1_FOf4mVPBvrL-Y7zwDl3sH1p4RVRCjvl-G2sRx0Jn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93096"/>
            <a:ext cx="226708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2" name="Picture 10" descr="http://t2.gstatic.com/images?q=tbn:ANd9GcQPhlmmDAU-85o_R_L3hMPz6SciP44Wg_60KXrr01YKWN2FFw3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357694"/>
            <a:ext cx="194421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4" name="Picture 12" descr="http://t1.gstatic.com/images?q=tbn:ANd9GcTloi17J3seVPDusKxjw5lfkYdBx9iE7wHPO4upF2r8icm9QD-2f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571612"/>
            <a:ext cx="2362200" cy="194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Živočíchy</a:t>
            </a:r>
            <a:endParaRPr lang="sk-SK" dirty="0"/>
          </a:p>
        </p:txBody>
      </p:sp>
      <p:pic>
        <p:nvPicPr>
          <p:cNvPr id="30722" name="Picture 2" descr="http://t3.gstatic.com/images?q=tbn:ANd9GcSGzDeh7IFXr0erlErXQUtGt5zKXjytiH0nCMGpuStO7JQC2J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62524"/>
            <a:ext cx="2409825" cy="1895476"/>
          </a:xfrm>
          <a:prstGeom prst="rect">
            <a:avLst/>
          </a:prstGeom>
          <a:noFill/>
        </p:spPr>
      </p:pic>
      <p:pic>
        <p:nvPicPr>
          <p:cNvPr id="30724" name="Picture 4" descr="http://t2.gstatic.com/images?q=tbn:ANd9GcThRfaMPAnIP5PVeJHf9xnhzA_z0kh7tb3YHb9_h2gSMwo6r91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96952"/>
            <a:ext cx="2232248" cy="1943101"/>
          </a:xfrm>
          <a:prstGeom prst="rect">
            <a:avLst/>
          </a:prstGeom>
          <a:noFill/>
        </p:spPr>
      </p:pic>
      <p:pic>
        <p:nvPicPr>
          <p:cNvPr id="30726" name="Picture 6" descr="http://t0.gstatic.com/images?q=tbn:ANd9GcQ1nIUF0dkkImbGppqzCOOqJRrKpogGImbEAbSUSl89SHQWgB1HiZqVN5-0s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92896"/>
            <a:ext cx="2592288" cy="2288801"/>
          </a:xfrm>
          <a:prstGeom prst="rect">
            <a:avLst/>
          </a:prstGeom>
          <a:noFill/>
        </p:spPr>
      </p:pic>
      <p:pic>
        <p:nvPicPr>
          <p:cNvPr id="30728" name="Picture 8" descr="http://t2.gstatic.com/images?q=tbn:ANd9GcQs0zySlj0ksifN5sLKslYu_0wwjfwO8g4XePXMclvbCugzoDbekQ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916387"/>
            <a:ext cx="1680964" cy="1941613"/>
          </a:xfrm>
          <a:prstGeom prst="rect">
            <a:avLst/>
          </a:prstGeom>
          <a:noFill/>
        </p:spPr>
      </p:pic>
      <p:pic>
        <p:nvPicPr>
          <p:cNvPr id="30730" name="Picture 10" descr="http://t2.gstatic.com/images?q=tbn:ANd9GcQ8uITJPVfSsdZxgcs3NA5xMhAJ4UkihV0hkVMJefdiRePh3Bf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196752"/>
            <a:ext cx="2762250" cy="1657351"/>
          </a:xfrm>
          <a:prstGeom prst="rect">
            <a:avLst/>
          </a:prstGeom>
          <a:noFill/>
        </p:spPr>
      </p:pic>
      <p:pic>
        <p:nvPicPr>
          <p:cNvPr id="30732" name="Picture 12" descr="http://t2.gstatic.com/images?q=tbn:ANd9GcQZxrIC7ffpL81DR0jUcP7xzQmxQnz9WCFpxKFK22OO790oTfM5a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25" y="2348880"/>
            <a:ext cx="1857375" cy="2457451"/>
          </a:xfrm>
          <a:prstGeom prst="rect">
            <a:avLst/>
          </a:prstGeom>
          <a:noFill/>
        </p:spPr>
      </p:pic>
      <p:pic>
        <p:nvPicPr>
          <p:cNvPr id="30734" name="Picture 14" descr="http://t1.gstatic.com/images?q=tbn:ANd9GcRs1391N6vaOF30SGkiEAQaenp6HwmoOhQPYFXG0lQ5U2UYUDT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3573016"/>
            <a:ext cx="1847850" cy="2466975"/>
          </a:xfrm>
          <a:prstGeom prst="rect">
            <a:avLst/>
          </a:prstGeom>
          <a:noFill/>
        </p:spPr>
      </p:pic>
      <p:pic>
        <p:nvPicPr>
          <p:cNvPr id="30736" name="Picture 16" descr="http://t0.gstatic.com/images?q=tbn:ANd9GcTtP911sf5mbr90Qml2fyOMolSDCd765fH17nSZrmIT4184YMY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76672"/>
            <a:ext cx="2419350" cy="1885950"/>
          </a:xfrm>
          <a:prstGeom prst="rect">
            <a:avLst/>
          </a:prstGeom>
          <a:noFill/>
        </p:spPr>
      </p:pic>
      <p:pic>
        <p:nvPicPr>
          <p:cNvPr id="30738" name="Picture 18" descr="http://t1.gstatic.com/images?q=tbn:ANd9GcShF2_GihAsozKDRrdOpAcus7OjeM_6L7LIE7uCHRB5-lcgmVN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5057775"/>
            <a:ext cx="2533650" cy="1800225"/>
          </a:xfrm>
          <a:prstGeom prst="rect">
            <a:avLst/>
          </a:prstGeom>
          <a:noFill/>
        </p:spPr>
      </p:pic>
      <p:pic>
        <p:nvPicPr>
          <p:cNvPr id="30740" name="Picture 20" descr="http://t3.gstatic.com/images?q=tbn:ANd9GcTZ8MRhVWhiwt1tZJnvLfuZkA3iX5PpnDv08vadWAPpTrMxQv3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18864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Rastliny</a:t>
            </a:r>
            <a:endParaRPr lang="sk-SK" dirty="0"/>
          </a:p>
        </p:txBody>
      </p:sp>
      <p:pic>
        <p:nvPicPr>
          <p:cNvPr id="32770" name="Picture 2" descr="http://t0.gstatic.com/images?q=tbn:ANd9GcRxy0Ri4MHakyfJ02oEqbxLvOcOZSrC8WgBYJ7NG3JF6dUpLzJ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929066"/>
            <a:ext cx="17145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t2.gstatic.com/images?q=tbn:ANd9GcT-G49ygDtrBthNmZ2g2I_HTnFw72Kd3tumIIkagkaaud5CMpJX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143380"/>
            <a:ext cx="2619375" cy="174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http://t1.gstatic.com/images?q=tbn:ANd9GcSmCyAKb37R1EhszvGa74Eha4Nb72E9xaovYXMdMI7BmThngJ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8" descr="http://t2.gstatic.com/images?q=tbn:ANd9GcQIrXbY02gJSzRD2ypshEIzS3SiPo8pHSL6H0dXvblFtJBD7d9z0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643050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8" name="Picture 10" descr="http://t1.gstatic.com/images?q=tbn:ANd9GcQyCoVniOEF02KdSU3jhE4D-2RlajFJSQFEL9TPyH67kcdp2-J4Q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980728"/>
            <a:ext cx="2411760" cy="542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Kde všade rastú rastliny?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Rastliny rastú všade tam, kde je vzduch, svetlo, voda a teplo.</a:t>
            </a:r>
            <a:endParaRPr lang="sk-SK" dirty="0"/>
          </a:p>
        </p:txBody>
      </p:sp>
      <p:pic>
        <p:nvPicPr>
          <p:cNvPr id="38914" name="Picture 2" descr="http://t2.gstatic.com/images?q=tbn:ANd9GcQjDrlVJJEq-2Dz0ch7YLS-L48nDkDOxiPHE2pubd13L6SZkcih5AJN8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81349"/>
            <a:ext cx="4197393" cy="314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http://t3.gstatic.com/images?q=tbn:ANd9GcTXJVngU6044YY4Bg4ZorgiwvaQicVQl5IlP2QDA4fBL0awUy5TPHF99JwQ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4220777" cy="314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dirty="0" smtClean="0"/>
              <a:t>Rastliny nám poskytujú potravu</a:t>
            </a:r>
            <a:endParaRPr lang="sk-SK" dirty="0"/>
          </a:p>
        </p:txBody>
      </p:sp>
      <p:pic>
        <p:nvPicPr>
          <p:cNvPr id="36866" name="Picture 2" descr="http://t1.gstatic.com/images?q=tbn:ANd9GcQqui-07sDFKX4D5i1BZakIduHr9naiHiKxmchAmIMNnh7m1P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9" name="Picture 5" descr="http://t1.gstatic.com/images?q=tbn:ANd9GcRwqy_UJ7MfiygCOm3fxVD4bM75lnbNPAPUPU-HwWObAYy6k60Lfsz1aoFv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714488"/>
            <a:ext cx="112395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http://t2.gstatic.com/images?q=tbn:ANd9GcSZrkBa5ENpOf6GqxJMXouIBbKphkGckUDzM3T4bE-lGSQvQ5zCo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84984"/>
            <a:ext cx="1790700" cy="1190625"/>
          </a:xfrm>
          <a:prstGeom prst="rect">
            <a:avLst/>
          </a:prstGeom>
          <a:noFill/>
        </p:spPr>
      </p:pic>
      <p:pic>
        <p:nvPicPr>
          <p:cNvPr id="36872" name="Picture 8" descr="http://t0.gstatic.com/images?q=tbn:ANd9GcQBwOYY-L43vrHsEQKc63Gs814o16Usgi0xZ0JxssKAn6XIgnynk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1700808"/>
            <a:ext cx="248602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6" name="Picture 12" descr="http://t0.gstatic.com/images?q=tbn:ANd9GcQNJVXUugh4FbCHt-tL95X02Bd5XilG0-AQBKNAH9ySyWbmc9cY5pcaExPia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797152"/>
            <a:ext cx="2171700" cy="145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80" name="Picture 16" descr="http://t2.gstatic.com/images?q=tbn:ANd9GcRiaBsTTX-e7BqiFl5_JzTK7sO8gMfXnxmN37gSLPzb1YAVpb2F0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3929066"/>
            <a:ext cx="237626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82" name="Picture 18" descr="http://t3.gstatic.com/images?q=tbn:ANd9GcTOUNRcJoJTrSSfK9Y6d1UPyYA0GEmibgYd33wxAkFm9ylKoq4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4581128"/>
            <a:ext cx="2793107" cy="20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Rastliny nám poskytujú odev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Ľanové nohavice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Bavlnené tričko</a:t>
            </a:r>
            <a:endParaRPr lang="sk-SK" dirty="0"/>
          </a:p>
        </p:txBody>
      </p:sp>
      <p:pic>
        <p:nvPicPr>
          <p:cNvPr id="38918" name="Picture 6" descr="http://t2.gstatic.com/images?q=tbn:ANd9GcRiUMsHZxS014ROActliod3cI53FjXztVEfrZOwlGzU58f1vRU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80928"/>
            <a:ext cx="1838325" cy="248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0" name="Picture 8" descr="http://t3.gstatic.com/images?q=tbn:ANd9GcRmKM-3m0zsLwVro4dwTB3HAYjUxrDS63gawkmACPrJlA4DJCV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1857375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4" name="Picture 12" descr="http://t0.gstatic.com/images?q=tbn:ANd9GcRYWptOFVLgVQPrSw1t2MS95b-Hui59UjIPjyWbXnEbQi_HwDY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4143380"/>
            <a:ext cx="1335662" cy="230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6" name="Picture 14" descr="http://t3.gstatic.com/images?q=tbn:ANd9GcTvQ9q8rs2Dqydz_9pcArteWKVunSw4PYJPv2mKdZbWPTBnZaZV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204864"/>
            <a:ext cx="2266950" cy="200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30" name="Picture 18" descr="http://t0.gstatic.com/images?q=tbn:ANd9GcQJhA0y6syegodoRPXOGjW0gtLeUP8MrrgF6M6bz2FFlVNRf9kJ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365104"/>
            <a:ext cx="2438400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prírode je veľa druhov rastlín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Rozdeľujeme ich na byliny, kry, stromy.</a:t>
            </a:r>
            <a:endParaRPr lang="sk-SK" dirty="0"/>
          </a:p>
        </p:txBody>
      </p:sp>
      <p:pic>
        <p:nvPicPr>
          <p:cNvPr id="40962" name="Picture 2" descr="http://t0.gstatic.com/images?q=tbn:ANd9GcQRIqMoIFa1sF3YxdO3eEhh4vWcXbK1X7C4nei77cscaXfVWSOes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714752"/>
            <a:ext cx="1552575" cy="295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http://t3.gstatic.com/images?q=tbn:ANd9GcTdGK7JaJmiehqmkfW3-cEBuZ--XBvmehSNWVo5NriKLMzqGzpx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9853" y="2428868"/>
            <a:ext cx="3364147" cy="235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6" name="Picture 6" descr="http://t1.gstatic.com/images?q=tbn:ANd9GcQzwuAEPmF1USTvBukvhmZ5wQiI93R18pouUkEvWMLDTvaP-V5w4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2534237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2" name="Picture 12" descr="http://t0.gstatic.com/images?q=tbn:ANd9GcQIWsxFIAe3LXMI88dWFWiDalDENvVXTZZ7YVdos6YHBFSj3_I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071678"/>
            <a:ext cx="1666875" cy="273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625</Words>
  <Application>Microsoft Office PowerPoint</Application>
  <PresentationFormat>Prezentácia na obrazovke (4:3)</PresentationFormat>
  <Paragraphs>90</Paragraphs>
  <Slides>26</Slides>
  <Notes>20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Motív Office</vt:lpstr>
      <vt:lpstr>Rastliny </vt:lpstr>
      <vt:lpstr>Na zemi žijú ľudia, živočíchy, rastliny</vt:lpstr>
      <vt:lpstr>Ľudia</vt:lpstr>
      <vt:lpstr>Živočíchy</vt:lpstr>
      <vt:lpstr>Rastliny</vt:lpstr>
      <vt:lpstr>Kde všade rastú rastliny?</vt:lpstr>
      <vt:lpstr>Rastliny nám poskytujú potravu</vt:lpstr>
      <vt:lpstr>Rastliny nám poskytujú odev</vt:lpstr>
      <vt:lpstr>V prírode je veľa druhov rastlín</vt:lpstr>
      <vt:lpstr>Snímka 10</vt:lpstr>
      <vt:lpstr>Časti tela rastlín</vt:lpstr>
      <vt:lpstr>Koreň</vt:lpstr>
      <vt:lpstr>Stonka</vt:lpstr>
      <vt:lpstr>Stonka bylín je dužinatá</vt:lpstr>
      <vt:lpstr>Stonka stromov je drevnatá</vt:lpstr>
      <vt:lpstr>Obilie má dutú stonku</vt:lpstr>
      <vt:lpstr>Listy</vt:lpstr>
      <vt:lpstr>Kvety</vt:lpstr>
      <vt:lpstr>Plody</vt:lpstr>
      <vt:lpstr>Semená</vt:lpstr>
      <vt:lpstr>Liečivé rastliny</vt:lpstr>
      <vt:lpstr>Čo je na týchto obrázkoch?</vt:lpstr>
      <vt:lpstr>Význam zelených rastlín</vt:lpstr>
      <vt:lpstr>Izbové rastliny</vt:lpstr>
      <vt:lpstr>Parky</vt:lpstr>
      <vt:lpstr>Les je zásobáreň kyslíka, vody a ticha.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Rastliny</dc:title>
  <dc:creator>Mária</dc:creator>
  <cp:lastModifiedBy>Cepkova</cp:lastModifiedBy>
  <cp:revision>56</cp:revision>
  <dcterms:created xsi:type="dcterms:W3CDTF">2010-04-05T14:37:15Z</dcterms:created>
  <dcterms:modified xsi:type="dcterms:W3CDTF">2012-02-06T16:14:11Z</dcterms:modified>
</cp:coreProperties>
</file>