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8" r:id="rId5"/>
    <p:sldId id="269" r:id="rId6"/>
    <p:sldId id="272" r:id="rId7"/>
    <p:sldId id="273" r:id="rId8"/>
    <p:sldId id="274" r:id="rId9"/>
    <p:sldId id="270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41C73"/>
    <a:srgbClr val="00CC00"/>
    <a:srgbClr val="006600"/>
    <a:srgbClr val="FF0066"/>
    <a:srgbClr val="66FF33"/>
    <a:srgbClr val="5C1041"/>
    <a:srgbClr val="3399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32D2-E78D-42E3-8064-8ACA03C44A33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132D2-E78D-42E3-8064-8ACA03C44A33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935E3-6952-4BD6-B53F-AAF85FFE2FB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2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google.sk/imgres?imgurl=http://img2.flog.pravda.sk/7y4/m2w_56181_m.jpg&amp;imgrefurl=http://flog.pravda.sk/bibuska.flog?foto=56181&amp;usg=__0DPqmJQmy8-64yLb1okg4U7UK4I=&amp;h=374&amp;w=500&amp;sz=125&amp;hl=sk&amp;start=81&amp;um=1&amp;itbs=1&amp;tbnid=O-WkgOamExtr2M:&amp;tbnh=97&amp;tbnw=130&amp;prev=/images?q=ve%C4%BEk%C3%A1+noc&amp;start=80&amp;um=1&amp;hl=sk&amp;sa=N&amp;ndsp=20&amp;tbs=isch:1" TargetMode="External"/><Relationship Id="rId7" Type="http://schemas.openxmlformats.org/officeDocument/2006/relationships/hyperlink" Target="http://www.google.sk/imgres?imgurl=http://img2.flog.pravda.sk/7ic/yCs_20783_m.jpg&amp;imgrefurl=http://flog.pravda.sk/atvkap.flog?foto=20783&amp;usg=__a08OfYIHPR9gqth4vx9hr7B05uA=&amp;h=375&amp;w=500&amp;sz=66&amp;hl=sk&amp;start=9&amp;um=1&amp;itbs=1&amp;tbnid=CFRXIW7mppOWAM:&amp;tbnh=98&amp;tbnw=130&amp;prev=/images?q=ope%C4%BEovanie+kvetov&amp;um=1&amp;hl=sk&amp;tbs=isch: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google.sk/imgres?imgurl=http://upload.wikimedia.org/wikipedia/commons/thumb/4/4c/Delichon_urbica.jpg/720px-Delichon_urbica.jpg&amp;imgrefurl=http://www.oskole.sk/?id_cat=15&amp;clanok=6732&amp;usg=__7tfOwhhDA7TONO6uJpQwF8y3qvY=&amp;h=600&amp;w=720&amp;sz=168&amp;hl=sk&amp;start=19&amp;um=1&amp;itbs=1&amp;tbnid=HkCENqz0PeMKYM:&amp;tbnh=117&amp;tbnw=140&amp;prev=/images?q=lastovi%C4%8Dky+v+hniezde&amp;um=1&amp;hl=sk&amp;sa=N&amp;tbs=isch:1" TargetMode="Externa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google.sk/imgres?imgurl=http://www.nahuby.sk/images/fotosutaz/2008/05/15/Taraxacum-officinale/frantisek_frimmer_107171.jpg&amp;imgrefurl=http://www.nahuby.sk/obrazok_detail.php?obrazok_id=107171&amp;usg=__Mhr1_9Dke7P9m1TD-5XkxmdzHcQ=&amp;h=428&amp;w=570&amp;sz=55&amp;hl=sk&amp;start=1&amp;um=1&amp;itbs=1&amp;tbnid=UFhJEYlazDJdIM:&amp;tbnh=101&amp;tbnw=134&amp;prev=/images?q=pupava+lekarska&amp;um=1&amp;hl=sk&amp;tbs=isch: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arten.cz/ei/sk/00125-C3-sedmokraska-obycajna/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google.sk/imgres?imgurl=http://blog.sme.sk/blog/204/88791/narcis_blog02.jpg&amp;imgrefurl=http://orolin.blog.sme.sk/c/88791/Trochu-zltej-z-mojej-zahrady.html&amp;usg=__Brd9A2KCO6gUgAWmOx_OfvEMp-A=&amp;h=381&amp;w=506&amp;sz=42&amp;hl=sk&amp;start=6&amp;um=1&amp;itbs=1&amp;tbnid=gvw0yZVT2vr4nM:&amp;tbnh=99&amp;tbnw=131&amp;prev=/images?q=narcis&amp;um=1&amp;hl=sk&amp;sa=N&amp;ndsp=20&amp;tbs=isch:1" TargetMode="External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png"/><Relationship Id="rId7" Type="http://schemas.openxmlformats.org/officeDocument/2006/relationships/hyperlink" Target="http://www.google.sk/imgres?imgurl=http://blog.sme.sk/blog/4550/104409/11.jpg&amp;imgrefurl=http://bahnova.blog.sme.sk/c/104409/Davno-som-nevidela-hniezdo-bocianov.html&amp;usg=__GZXXsXU5LxylYsnhkFMY_FlTzNY=&amp;h=418&amp;w=542&amp;sz=41&amp;hl=sk&amp;start=9&amp;um=1&amp;itbs=1&amp;tbnid=AIql0CyugVcJoM:&amp;tbnh=102&amp;tbnw=132&amp;prev=/images?q=hniezda+bocian&amp;um=1&amp;hl=sk&amp;tbs=isch:1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hyperlink" Target="http://www.google.sk/imgres?imgurl=http://www.artmama.sk/files_am/images/HNIEZDO_0.jpg&amp;imgrefurl=http://www.artmama.sk/velkonocne-kreacie/vtacie-hniezdo&amp;usg=__9ltTrFeqXvlk5pg3q4EHSe0WYF0=&amp;h=670&amp;w=770&amp;sz=154&amp;hl=sk&amp;start=3&amp;um=1&amp;itbs=1&amp;tbnid=KPDuGV-shioebM:&amp;tbnh=124&amp;tbnw=142&amp;prev=/images?q=hniezda+vt%C3%A1%C4%8Die&amp;um=1&amp;hl=sk&amp;tbs=isch:1" TargetMode="Externa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8000" b="1" dirty="0" smtClean="0">
                <a:solidFill>
                  <a:srgbClr val="FF0000"/>
                </a:solidFill>
                <a:latin typeface="Algerian" pitchFamily="82" charset="0"/>
              </a:rPr>
              <a:t>Príroda na jar</a:t>
            </a:r>
            <a:endParaRPr lang="sk-SK" sz="80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Vecné učenie 3.ročník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4" name="Zástupný symbol obsahu 3" descr="a7db9165b5_628734_o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7331">
            <a:off x="6919268" y="-721189"/>
            <a:ext cx="2570810" cy="2442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66FF33"/>
                </a:solidFill>
                <a:latin typeface="Algerian" pitchFamily="82" charset="0"/>
              </a:rPr>
              <a:t>Príroda sa zobúdza.</a:t>
            </a:r>
            <a:endParaRPr lang="sk-SK" b="1" dirty="0">
              <a:solidFill>
                <a:srgbClr val="66FF33"/>
              </a:solidFill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3578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sz="4700" dirty="0" smtClean="0">
                <a:solidFill>
                  <a:schemeClr val="bg1"/>
                </a:solidFill>
                <a:latin typeface="Agency FB" pitchFamily="34" charset="0"/>
              </a:rPr>
              <a:t>                                         </a:t>
            </a:r>
            <a:r>
              <a:rPr lang="sk-SK" sz="4700" dirty="0" smtClean="0">
                <a:solidFill>
                  <a:srgbClr val="FFFF00"/>
                </a:solidFill>
                <a:latin typeface="Arial Rounded MT Bold" pitchFamily="34" charset="0"/>
              </a:rPr>
              <a:t>Slnko viac hreje</a:t>
            </a:r>
          </a:p>
          <a:p>
            <a:pPr>
              <a:buNone/>
            </a:pPr>
            <a:r>
              <a:rPr lang="sk-SK" sz="4700" dirty="0" smtClean="0">
                <a:solidFill>
                  <a:schemeClr val="bg1"/>
                </a:solidFill>
                <a:latin typeface="Arial Rounded MT Bold" pitchFamily="34" charset="0"/>
              </a:rPr>
              <a:t>Kvitnú stromy </a:t>
            </a:r>
          </a:p>
          <a:p>
            <a:pPr>
              <a:buNone/>
            </a:pPr>
            <a:r>
              <a:rPr lang="sk-SK" sz="47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sk-SK" sz="4700" dirty="0" smtClean="0">
                <a:solidFill>
                  <a:schemeClr val="bg1"/>
                </a:solidFill>
                <a:latin typeface="Arial Rounded MT Bold" pitchFamily="34" charset="0"/>
              </a:rPr>
              <a:t>                </a:t>
            </a:r>
          </a:p>
          <a:p>
            <a:pPr>
              <a:buNone/>
            </a:pPr>
            <a:r>
              <a:rPr lang="sk-SK" sz="47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sk-SK" sz="4700" dirty="0" smtClean="0">
                <a:solidFill>
                  <a:schemeClr val="bg1"/>
                </a:solidFill>
                <a:latin typeface="Arial Rounded MT Bold" pitchFamily="34" charset="0"/>
              </a:rPr>
              <a:t>                      </a:t>
            </a:r>
            <a:r>
              <a:rPr lang="sk-SK" sz="4600" dirty="0" smtClean="0">
                <a:solidFill>
                  <a:srgbClr val="0070C0"/>
                </a:solidFill>
                <a:latin typeface="Arial Rounded MT Bold" pitchFamily="34" charset="0"/>
              </a:rPr>
              <a:t>Prileteli vtáci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endParaRPr lang="sk-SK" dirty="0"/>
          </a:p>
          <a:p>
            <a:pPr>
              <a:buNone/>
            </a:pPr>
            <a:r>
              <a:rPr lang="sk-SK" sz="4600" dirty="0" smtClean="0">
                <a:solidFill>
                  <a:srgbClr val="5C1041"/>
                </a:solidFill>
                <a:latin typeface="Arial Rounded MT Bold" pitchFamily="34" charset="0"/>
              </a:rPr>
              <a:t>  Kvitnú kvety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>
              <a:buNone/>
            </a:pPr>
            <a:r>
              <a:rPr lang="sk-SK" sz="4600" dirty="0" smtClean="0">
                <a:solidFill>
                  <a:srgbClr val="92D050"/>
                </a:solidFill>
                <a:latin typeface="Arial Rounded MT Bold" pitchFamily="34" charset="0"/>
              </a:rPr>
              <a:t>                        Zazelenala sa tráva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Zástupný symbol obsahu 3" descr="a7db9165b5_628734_o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7331">
            <a:off x="7808127" y="736962"/>
            <a:ext cx="898872" cy="853929"/>
          </a:xfrm>
          <a:prstGeom prst="rect">
            <a:avLst/>
          </a:prstGeom>
        </p:spPr>
      </p:pic>
      <p:pic>
        <p:nvPicPr>
          <p:cNvPr id="1028" name="Picture 4" descr="http://www.gify.nou.cz/kvety2_soubory/7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143380"/>
            <a:ext cx="629247" cy="1214446"/>
          </a:xfrm>
          <a:prstGeom prst="rect">
            <a:avLst/>
          </a:prstGeom>
          <a:noFill/>
        </p:spPr>
      </p:pic>
      <p:pic>
        <p:nvPicPr>
          <p:cNvPr id="1030" name="Picture 6" descr="http://www.gify.nou.cz/kvety2_soubory/8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86256"/>
            <a:ext cx="795753" cy="871540"/>
          </a:xfrm>
          <a:prstGeom prst="rect">
            <a:avLst/>
          </a:prstGeom>
          <a:noFill/>
        </p:spPr>
      </p:pic>
      <p:pic>
        <p:nvPicPr>
          <p:cNvPr id="1032" name="Picture 8" descr="http://www.gify.nou.cz/kvety2_soubory/kyt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357694"/>
            <a:ext cx="742950" cy="838201"/>
          </a:xfrm>
          <a:prstGeom prst="rect">
            <a:avLst/>
          </a:prstGeom>
          <a:noFill/>
        </p:spPr>
      </p:pic>
      <p:pic>
        <p:nvPicPr>
          <p:cNvPr id="1034" name="Picture 10" descr="http://www.gify.nou.cz/kvety2_soubory/9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429132"/>
            <a:ext cx="638175" cy="676276"/>
          </a:xfrm>
          <a:prstGeom prst="rect">
            <a:avLst/>
          </a:prstGeom>
          <a:noFill/>
        </p:spPr>
      </p:pic>
      <p:pic>
        <p:nvPicPr>
          <p:cNvPr id="1038" name="Picture 14" descr="http://www.gify.nou.cz/p_ruzni1_soubory/x4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76897" y="2714620"/>
            <a:ext cx="3367103" cy="500066"/>
          </a:xfrm>
          <a:prstGeom prst="rect">
            <a:avLst/>
          </a:prstGeom>
          <a:noFill/>
        </p:spPr>
      </p:pic>
      <p:pic>
        <p:nvPicPr>
          <p:cNvPr id="1040" name="Picture 16" descr="http://www.gify.nou.cz/h_beruska_soubory/be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5572140"/>
            <a:ext cx="1714500" cy="352426"/>
          </a:xfrm>
          <a:prstGeom prst="rect">
            <a:avLst/>
          </a:prstGeom>
          <a:noFill/>
        </p:spPr>
      </p:pic>
      <p:pic>
        <p:nvPicPr>
          <p:cNvPr id="1042" name="Picture 18" descr="http://www.gify.nou.cz/h_beruska_soubory/be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4857760"/>
            <a:ext cx="1714500" cy="352426"/>
          </a:xfrm>
          <a:prstGeom prst="rect">
            <a:avLst/>
          </a:prstGeom>
          <a:noFill/>
        </p:spPr>
      </p:pic>
      <p:pic>
        <p:nvPicPr>
          <p:cNvPr id="1044" name="Picture 20" descr="http://www.gify.nou.cz/h_beruska_soubory/be9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8" y="4714884"/>
            <a:ext cx="357186" cy="357187"/>
          </a:xfrm>
          <a:prstGeom prst="rect">
            <a:avLst/>
          </a:prstGeom>
          <a:noFill/>
        </p:spPr>
      </p:pic>
      <p:pic>
        <p:nvPicPr>
          <p:cNvPr id="1046" name="Picture 22" descr="http://www.gify.nou.cz/h_snek_soubory/s15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86776" y="6486525"/>
            <a:ext cx="685800" cy="371475"/>
          </a:xfrm>
          <a:prstGeom prst="rect">
            <a:avLst/>
          </a:prstGeom>
          <a:noFill/>
        </p:spPr>
      </p:pic>
      <p:pic>
        <p:nvPicPr>
          <p:cNvPr id="1048" name="Picture 24" descr="http://www.gify.nou.cz/h_vcela_soubory/vc2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6314" y="4000504"/>
            <a:ext cx="604836" cy="436045"/>
          </a:xfrm>
          <a:prstGeom prst="rect">
            <a:avLst/>
          </a:prstGeom>
          <a:noFill/>
        </p:spPr>
      </p:pic>
      <p:pic>
        <p:nvPicPr>
          <p:cNvPr id="1050" name="Picture 26" descr="http://www.beruska8.cz/ptacihejbaci/ptaci2/101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29190" y="928670"/>
            <a:ext cx="2076450" cy="1076326"/>
          </a:xfrm>
          <a:prstGeom prst="rect">
            <a:avLst/>
          </a:prstGeom>
          <a:noFill/>
        </p:spPr>
      </p:pic>
      <p:pic>
        <p:nvPicPr>
          <p:cNvPr id="1052" name="Picture 28" descr="http://www.beruska8.cz/ptacihejbaci/ptaci2/101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5984" y="1357298"/>
            <a:ext cx="2076450" cy="1076326"/>
          </a:xfrm>
          <a:prstGeom prst="rect">
            <a:avLst/>
          </a:prstGeom>
          <a:noFill/>
        </p:spPr>
      </p:pic>
      <p:pic>
        <p:nvPicPr>
          <p:cNvPr id="17410" name="Picture 2" descr="http://www.beruska8.cz/ptacihejbaci/cap2/28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7686" y="2428868"/>
            <a:ext cx="814384" cy="802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Jarné mesiace</a:t>
            </a:r>
            <a:endParaRPr lang="sk-SK" sz="66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4800" dirty="0" smtClean="0">
                <a:solidFill>
                  <a:srgbClr val="3399FF"/>
                </a:solidFill>
                <a:latin typeface="Arial Rounded MT Bold" pitchFamily="34" charset="0"/>
              </a:rPr>
              <a:t>marec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4800" dirty="0" smtClean="0">
                <a:solidFill>
                  <a:srgbClr val="5C1041"/>
                </a:solidFill>
                <a:latin typeface="Arial Rounded MT Bold" pitchFamily="34" charset="0"/>
              </a:rPr>
              <a:t>apríl</a:t>
            </a:r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r>
              <a:rPr lang="sk-SK" sz="4800" dirty="0" smtClean="0">
                <a:solidFill>
                  <a:srgbClr val="006600"/>
                </a:solidFill>
                <a:latin typeface="Arial Rounded MT Bold" pitchFamily="34" charset="0"/>
              </a:rPr>
              <a:t>máj</a:t>
            </a:r>
          </a:p>
        </p:txBody>
      </p:sp>
      <p:pic>
        <p:nvPicPr>
          <p:cNvPr id="1026" name="Picture 2" descr="http://img2.flog.pravda.sk/7io/jCk_23058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071678"/>
            <a:ext cx="1690666" cy="1000874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O-WkgOamExtr2M:http://img2.flog.pravda.sk/7y4/m2w_56181_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214686"/>
            <a:ext cx="1531866" cy="1143008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HkCENqz0PeMKYM:http://upload.wikimedia.org/wikipedia/commons/thumb/4/4c/Delichon_urbica.jpg/720px-Delichon_urbic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5286388"/>
            <a:ext cx="1333500" cy="1114425"/>
          </a:xfrm>
          <a:prstGeom prst="rect">
            <a:avLst/>
          </a:prstGeom>
          <a:noFill/>
        </p:spPr>
      </p:pic>
      <p:pic>
        <p:nvPicPr>
          <p:cNvPr id="1032" name="Picture 8" descr="http://t3.gstatic.com/images?q=tbn:CFRXIW7mppOWAM:http://img2.flog.pravda.sk/7ic/yCs_20783_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3286124"/>
            <a:ext cx="1516235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sk-SK" sz="4800" dirty="0" smtClean="0">
                <a:solidFill>
                  <a:srgbClr val="FFFF00"/>
                </a:solidFill>
                <a:latin typeface="Arial Rounded MT Bold" pitchFamily="34" charset="0"/>
              </a:rPr>
              <a:t>Jarné kvety</a:t>
            </a:r>
            <a:endParaRPr lang="sk-SK" sz="48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3" name="Picture 10" descr="snodropp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565" y="285728"/>
            <a:ext cx="2738435" cy="2370564"/>
          </a:xfrm>
          <a:prstGeom prst="rect">
            <a:avLst/>
          </a:prstGeom>
          <a:noFill/>
        </p:spPr>
      </p:pic>
      <p:pic>
        <p:nvPicPr>
          <p:cNvPr id="4" name="Picture 7" descr="img004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5728"/>
            <a:ext cx="2597150" cy="2597150"/>
          </a:xfrm>
          <a:prstGeom prst="rect">
            <a:avLst/>
          </a:prstGeom>
          <a:noFill/>
        </p:spPr>
      </p:pic>
      <p:pic>
        <p:nvPicPr>
          <p:cNvPr id="5" name="Picture 10" descr="20020423-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214554"/>
            <a:ext cx="2730500" cy="2047875"/>
          </a:xfrm>
          <a:prstGeom prst="rect">
            <a:avLst/>
          </a:prstGeom>
          <a:noFill/>
        </p:spPr>
      </p:pic>
      <p:pic>
        <p:nvPicPr>
          <p:cNvPr id="6" name="Picture 6" descr="daffodil-bloo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48375" y="3643314"/>
            <a:ext cx="3095625" cy="2678112"/>
          </a:xfrm>
          <a:prstGeom prst="rect">
            <a:avLst/>
          </a:prstGeom>
          <a:noFill/>
          <a:ln/>
        </p:spPr>
      </p:pic>
      <p:pic>
        <p:nvPicPr>
          <p:cNvPr id="7" name="Picture 7" descr="20020507-0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0504"/>
            <a:ext cx="2928958" cy="2196388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428596" y="3143248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latin typeface="Arial Rounded MT Bold" pitchFamily="34" charset="0"/>
              </a:rPr>
              <a:t>tulipán</a:t>
            </a:r>
            <a:endParaRPr lang="sk-SK" sz="4000" dirty="0">
              <a:latin typeface="Arial Rounded MT Bold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28596" y="6072206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latin typeface="Arial Rounded MT Bold" pitchFamily="34" charset="0"/>
              </a:rPr>
              <a:t>púpava</a:t>
            </a:r>
            <a:endParaRPr lang="sk-SK" sz="4000" dirty="0">
              <a:latin typeface="Arial Rounded MT Bold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071802" y="428625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Arial Rounded MT Bold" pitchFamily="34" charset="0"/>
              </a:rPr>
              <a:t>sedmokráska</a:t>
            </a:r>
            <a:endParaRPr lang="sk-SK" sz="2800" dirty="0">
              <a:latin typeface="Arial Rounded MT Bold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429388" y="271462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latin typeface="Arial Rounded MT Bold" pitchFamily="34" charset="0"/>
              </a:rPr>
              <a:t>snežienka</a:t>
            </a:r>
            <a:endParaRPr lang="sk-SK" sz="3600" dirty="0">
              <a:latin typeface="Arial Rounded MT Bold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357950" y="6215082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latin typeface="Arial Rounded MT Bold" pitchFamily="34" charset="0"/>
              </a:rPr>
              <a:t>narcis</a:t>
            </a:r>
            <a:endParaRPr lang="sk-SK" sz="36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sk-SK" sz="4000" dirty="0" smtClean="0">
                <a:latin typeface="Arial Rounded MT Bold" pitchFamily="34" charset="0"/>
              </a:rPr>
              <a:t>Ako sa nazývajú tieto jarné kvietky?</a:t>
            </a:r>
            <a:endParaRPr lang="sk-SK" sz="4000" dirty="0">
              <a:latin typeface="Arial Rounded MT Bold" pitchFamily="34" charset="0"/>
            </a:endParaRPr>
          </a:p>
        </p:txBody>
      </p:sp>
      <p:pic>
        <p:nvPicPr>
          <p:cNvPr id="25602" name="Picture 2" descr="http://t1.gstatic.com/images?q=tbn:UFhJEYlazDJdIM:http://www.nahuby.sk/images/fotosutaz/2008/05/15/Taraxacum-officinale/frantisek_frimmer_10717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7"/>
            <a:ext cx="2000264" cy="1507661"/>
          </a:xfrm>
          <a:prstGeom prst="rect">
            <a:avLst/>
          </a:prstGeom>
          <a:noFill/>
        </p:spPr>
      </p:pic>
      <p:pic>
        <p:nvPicPr>
          <p:cNvPr id="25604" name="Picture 4" descr="http://t0.gstatic.com/images?q=tbn:gvw0yZVT2vr4nM:http://blog.sme.sk/blog/204/88791/narcis_blog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00504"/>
            <a:ext cx="2079637" cy="1571636"/>
          </a:xfrm>
          <a:prstGeom prst="rect">
            <a:avLst/>
          </a:prstGeom>
          <a:noFill/>
        </p:spPr>
      </p:pic>
      <p:pic>
        <p:nvPicPr>
          <p:cNvPr id="25606" name="Picture 6" descr=" Bellis perennis   sedmokráska obyčajná kvet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785925"/>
            <a:ext cx="2214578" cy="1653551"/>
          </a:xfrm>
          <a:prstGeom prst="rect">
            <a:avLst/>
          </a:prstGeom>
          <a:noFill/>
        </p:spPr>
      </p:pic>
      <p:pic>
        <p:nvPicPr>
          <p:cNvPr id="25610" name="Picture 10" descr="snežienka jarná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4071942"/>
            <a:ext cx="2381220" cy="1588614"/>
          </a:xfrm>
          <a:prstGeom prst="rect">
            <a:avLst/>
          </a:prstGeom>
          <a:noFill/>
        </p:spPr>
      </p:pic>
      <p:pic>
        <p:nvPicPr>
          <p:cNvPr id="25612" name="Picture 12" descr="http://kvetiny-lucie.wz.cz/tulipa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2143116"/>
            <a:ext cx="257175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Liahnutie mláďat</a:t>
            </a:r>
            <a:endParaRPr lang="sk-SK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428736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 b="7575"/>
          <a:stretch>
            <a:fillRect/>
          </a:stretch>
        </p:blipFill>
        <p:spPr bwMode="auto">
          <a:xfrm>
            <a:off x="428596" y="3857628"/>
            <a:ext cx="3372778" cy="25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00050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t2.gstatic.com/images?q=tbn:KPDuGV-shioebM:http://www.artmama.sk/files_am/images/HNIEZDO_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437" y="1357298"/>
            <a:ext cx="1799775" cy="1571636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AIql0CyugVcJoM:http://blog.sme.sk/blog/4550/104409/1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1500174"/>
            <a:ext cx="2218778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FF0000"/>
                </a:solidFill>
              </a:rPr>
              <a:t>Ako rastie kvetinka.</a:t>
            </a:r>
          </a:p>
        </p:txBody>
      </p:sp>
      <p:pic>
        <p:nvPicPr>
          <p:cNvPr id="53253" name="Picture 5" descr="kwiatek__8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14400" y="1106864"/>
            <a:ext cx="4014790" cy="5490786"/>
          </a:xfrm>
          <a:noFill/>
          <a:ln/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563938" y="4076700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sk-SK">
              <a:latin typeface="Comic Sans MS" pitchFamily="66" charset="0"/>
            </a:endParaRP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859338" y="5300663"/>
            <a:ext cx="3744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k-SK" sz="2800" dirty="0">
                <a:latin typeface="Castellar" pitchFamily="18" charset="0"/>
              </a:rPr>
              <a:t>semeno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571868" y="3500438"/>
            <a:ext cx="5032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sk-SK" sz="2800" b="1" dirty="0">
                <a:solidFill>
                  <a:srgbClr val="00CC00"/>
                </a:solidFill>
                <a:latin typeface="Arial Rounded MT Bold" pitchFamily="34" charset="0"/>
              </a:rPr>
              <a:t>stonka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3643306" y="2500306"/>
            <a:ext cx="46021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sk-SK" sz="2800" b="1" dirty="0">
                <a:solidFill>
                  <a:srgbClr val="006600"/>
                </a:solidFill>
                <a:latin typeface="Arial Rounded MT Bold" pitchFamily="34" charset="0"/>
              </a:rPr>
              <a:t>listy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3714744" y="1643050"/>
            <a:ext cx="47656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sk-SK" sz="2800" dirty="0">
                <a:solidFill>
                  <a:srgbClr val="FF0066"/>
                </a:solidFill>
                <a:latin typeface="Arial Rounded MT Bold" pitchFamily="34" charset="0"/>
              </a:rPr>
              <a:t>kvet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H="1">
            <a:off x="3635375" y="5589588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sk-SK"/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4572000" y="594995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 dirty="0">
                <a:solidFill>
                  <a:srgbClr val="C00000"/>
                </a:solidFill>
                <a:latin typeface="Arial Rounded MT Bold" pitchFamily="34" charset="0"/>
              </a:rPr>
              <a:t>koreň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A41C73"/>
                </a:solidFill>
                <a:latin typeface="Arial Rounded MT Bold" pitchFamily="34" charset="0"/>
              </a:rPr>
              <a:t>Pre svoj správny rast potrebuje:</a:t>
            </a:r>
            <a:endParaRPr lang="sk-SK" dirty="0">
              <a:solidFill>
                <a:srgbClr val="A41C73"/>
              </a:solidFill>
              <a:latin typeface="Arial Rounded MT Bold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sk-SK" sz="4400" dirty="0" smtClean="0">
                <a:solidFill>
                  <a:srgbClr val="FFFF00"/>
                </a:solidFill>
                <a:latin typeface="Arial Rounded MT Bold" pitchFamily="34" charset="0"/>
              </a:rPr>
              <a:t> svetlo</a:t>
            </a:r>
          </a:p>
          <a:p>
            <a:pPr>
              <a:buNone/>
            </a:pPr>
            <a:endParaRPr lang="sk-SK" sz="4400" dirty="0" smtClean="0"/>
          </a:p>
          <a:p>
            <a:pPr>
              <a:buFont typeface="Wingdings" pitchFamily="2" charset="2"/>
              <a:buChar char="v"/>
            </a:pPr>
            <a:r>
              <a:rPr lang="sk-SK" sz="4400" dirty="0" smtClean="0">
                <a:solidFill>
                  <a:srgbClr val="FF9900"/>
                </a:solidFill>
                <a:latin typeface="Arial Rounded MT Bold" pitchFamily="34" charset="0"/>
              </a:rPr>
              <a:t> teplo</a:t>
            </a:r>
          </a:p>
          <a:p>
            <a:pPr>
              <a:buFont typeface="Wingdings" pitchFamily="2" charset="2"/>
              <a:buChar char="v"/>
            </a:pPr>
            <a:endParaRPr lang="sk-SK" sz="4400" dirty="0" smtClean="0"/>
          </a:p>
          <a:p>
            <a:pPr>
              <a:buFont typeface="Wingdings" pitchFamily="2" charset="2"/>
              <a:buChar char="v"/>
            </a:pPr>
            <a:r>
              <a:rPr lang="sk-SK" sz="4400" dirty="0" smtClean="0">
                <a:solidFill>
                  <a:srgbClr val="00B0F0"/>
                </a:solidFill>
                <a:latin typeface="Arial Rounded MT Bold" pitchFamily="34" charset="0"/>
              </a:rPr>
              <a:t> vodu</a:t>
            </a:r>
            <a:endParaRPr lang="sk-SK" sz="4400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pic>
        <p:nvPicPr>
          <p:cNvPr id="1026" name="Picture 2" descr="http://www.beruska8.cz/kyticky/kyticky2/1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786058"/>
            <a:ext cx="2094430" cy="2143140"/>
          </a:xfrm>
          <a:prstGeom prst="rect">
            <a:avLst/>
          </a:prstGeom>
          <a:noFill/>
        </p:spPr>
      </p:pic>
      <p:pic>
        <p:nvPicPr>
          <p:cNvPr id="1028" name="Picture 4" descr="http://www.beruska8.cz/kyticky/kyticky2/21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643182"/>
            <a:ext cx="1916629" cy="3143272"/>
          </a:xfrm>
          <a:prstGeom prst="rect">
            <a:avLst/>
          </a:prstGeom>
          <a:noFill/>
        </p:spPr>
      </p:pic>
      <p:pic>
        <p:nvPicPr>
          <p:cNvPr id="1030" name="Picture 6" descr="http://www.beruska8.cz/kyticky/vnecem2/5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857760"/>
            <a:ext cx="695325" cy="1238250"/>
          </a:xfrm>
          <a:prstGeom prst="rect">
            <a:avLst/>
          </a:prstGeom>
          <a:noFill/>
        </p:spPr>
      </p:pic>
      <p:pic>
        <p:nvPicPr>
          <p:cNvPr id="7" name="Zástupný symbol obsahu 3" descr="a7db9165b5_628734_o2[1]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7331">
            <a:off x="7743390" y="1172663"/>
            <a:ext cx="1180181" cy="1121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0" y="0"/>
            <a:ext cx="400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Vymaľuj si obrázok vtáčika.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76</Words>
  <Application>Microsoft Office PowerPoint</Application>
  <PresentationFormat>Prezentácia na obrazovke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Príroda na jar</vt:lpstr>
      <vt:lpstr>Príroda sa zobúdza.</vt:lpstr>
      <vt:lpstr>Jarné mesiace</vt:lpstr>
      <vt:lpstr>Jarné kvety</vt:lpstr>
      <vt:lpstr>Ako sa nazývajú tieto jarné kvietky?</vt:lpstr>
      <vt:lpstr>Liahnutie mláďat</vt:lpstr>
      <vt:lpstr>Ako rastie kvetinka.</vt:lpstr>
      <vt:lpstr>Pre svoj správny rast potrebuje: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Príroda na jar</dc:title>
  <dc:creator>Your User Name</dc:creator>
  <cp:lastModifiedBy>Your User Name</cp:lastModifiedBy>
  <cp:revision>15</cp:revision>
  <dcterms:created xsi:type="dcterms:W3CDTF">2010-07-11T19:54:38Z</dcterms:created>
  <dcterms:modified xsi:type="dcterms:W3CDTF">2012-01-28T12:18:19Z</dcterms:modified>
</cp:coreProperties>
</file>